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84" r:id="rId4"/>
    <p:sldId id="270" r:id="rId5"/>
    <p:sldId id="268" r:id="rId6"/>
    <p:sldId id="285" r:id="rId7"/>
    <p:sldId id="271" r:id="rId8"/>
    <p:sldId id="286" r:id="rId9"/>
    <p:sldId id="272" r:id="rId10"/>
    <p:sldId id="287" r:id="rId11"/>
    <p:sldId id="276" r:id="rId12"/>
    <p:sldId id="273" r:id="rId13"/>
    <p:sldId id="288" r:id="rId14"/>
    <p:sldId id="274" r:id="rId15"/>
    <p:sldId id="275" r:id="rId16"/>
    <p:sldId id="277" r:id="rId17"/>
    <p:sldId id="289" r:id="rId18"/>
    <p:sldId id="278" r:id="rId19"/>
    <p:sldId id="279" r:id="rId20"/>
    <p:sldId id="280" r:id="rId21"/>
    <p:sldId id="281" r:id="rId22"/>
    <p:sldId id="282" r:id="rId23"/>
    <p:sldId id="283"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0">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879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94694"/>
  </p:normalViewPr>
  <p:slideViewPr>
    <p:cSldViewPr snapToGrid="0" snapToObjects="1" showGuides="1">
      <p:cViewPr varScale="1">
        <p:scale>
          <a:sx n="117" d="100"/>
          <a:sy n="117" d="100"/>
        </p:scale>
        <p:origin x="1632" y="168"/>
      </p:cViewPr>
      <p:guideLst>
        <p:guide orient="horz" pos="1080"/>
        <p:guide pos="4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683" y="1222766"/>
            <a:ext cx="8814865" cy="923330"/>
          </a:xfrm>
          <a:prstGeom prst="rect">
            <a:avLst/>
          </a:prstGeom>
        </p:spPr>
        <p:txBody>
          <a:bodyPr wrap="square" rtlCol="0">
            <a:spAutoFit/>
          </a:bodyPr>
          <a:lstStyle/>
          <a:p>
            <a:pPr algn="ctr">
              <a:spcAft>
                <a:spcPts val="600"/>
              </a:spcAft>
            </a:pPr>
            <a:r>
              <a:rPr lang="en-US" sz="5400" dirty="0">
                <a:solidFill>
                  <a:srgbClr val="208790"/>
                </a:solidFill>
              </a:rPr>
              <a:t>The  APAv7 Quiz!</a:t>
            </a:r>
          </a:p>
        </p:txBody>
      </p:sp>
      <p:sp>
        <p:nvSpPr>
          <p:cNvPr id="2" name="TextBox 1"/>
          <p:cNvSpPr txBox="1"/>
          <p:nvPr/>
        </p:nvSpPr>
        <p:spPr>
          <a:xfrm>
            <a:off x="798786" y="2525962"/>
            <a:ext cx="7693573" cy="3524042"/>
          </a:xfrm>
          <a:prstGeom prst="rect">
            <a:avLst/>
          </a:prstGeom>
          <a:noFill/>
        </p:spPr>
        <p:txBody>
          <a:bodyPr wrap="square" rtlCol="0">
            <a:spAutoFit/>
          </a:bodyPr>
          <a:lstStyle/>
          <a:p>
            <a:r>
              <a:rPr lang="en-US" sz="2200" dirty="0"/>
              <a:t>This quiz contains ten questions designed to test your knowledge and help you remember the basics of APAv7 referencing.</a:t>
            </a:r>
          </a:p>
          <a:p>
            <a:pPr>
              <a:spcBef>
                <a:spcPts val="600"/>
              </a:spcBef>
            </a:pPr>
            <a:r>
              <a:rPr lang="en-US" sz="2200" b="1" dirty="0"/>
              <a:t>Instructions</a:t>
            </a:r>
          </a:p>
          <a:p>
            <a:pPr marL="342900" indent="-342900">
              <a:spcAft>
                <a:spcPts val="600"/>
              </a:spcAft>
              <a:buFont typeface="Arial"/>
              <a:buChar char="•"/>
            </a:pPr>
            <a:r>
              <a:rPr lang="en-US" sz="2200" dirty="0"/>
              <a:t>You will need a pen and paper to record your answers.</a:t>
            </a:r>
          </a:p>
          <a:p>
            <a:pPr marL="342900" indent="-342900">
              <a:spcAft>
                <a:spcPts val="600"/>
              </a:spcAft>
              <a:buFont typeface="Arial"/>
              <a:buChar char="•"/>
            </a:pPr>
            <a:r>
              <a:rPr lang="en-US" sz="2200" dirty="0"/>
              <a:t>View the quiz as a slide show.</a:t>
            </a:r>
          </a:p>
          <a:p>
            <a:pPr marL="342900" indent="-342900">
              <a:spcAft>
                <a:spcPts val="600"/>
              </a:spcAft>
              <a:buFont typeface="Arial"/>
              <a:buChar char="•"/>
            </a:pPr>
            <a:r>
              <a:rPr lang="en-US" sz="2200" dirty="0"/>
              <a:t>Arrow down through the pages. </a:t>
            </a:r>
          </a:p>
          <a:p>
            <a:pPr marL="342900" indent="-342900">
              <a:spcAft>
                <a:spcPts val="600"/>
              </a:spcAft>
              <a:buFont typeface="Arial"/>
              <a:buChar char="•"/>
            </a:pPr>
            <a:r>
              <a:rPr lang="en-US" sz="2200" dirty="0"/>
              <a:t>Please try to answer before going to the answer on the subsequent page.</a:t>
            </a:r>
          </a:p>
          <a:p>
            <a:pPr marL="342900" indent="-342900">
              <a:spcAft>
                <a:spcPts val="600"/>
              </a:spcAft>
              <a:buFont typeface="Arial"/>
              <a:buChar char="•"/>
            </a:pPr>
            <a:r>
              <a:rPr lang="en-US" sz="2200" dirty="0"/>
              <a:t>Good luck and have fun…</a:t>
            </a:r>
          </a:p>
        </p:txBody>
      </p:sp>
      <p:pic>
        <p:nvPicPr>
          <p:cNvPr id="4" name="Picture 3" descr="Logo&#10;&#10;Description automatically generated">
            <a:extLst>
              <a:ext uri="{FF2B5EF4-FFF2-40B4-BE49-F238E27FC236}">
                <a16:creationId xmlns:a16="http://schemas.microsoft.com/office/drawing/2014/main" id="{3A5D40F3-6FC9-7A46-8F32-4874885FAC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60000">
            <a:off x="2716488" y="663384"/>
            <a:ext cx="2661557" cy="713864"/>
          </a:xfrm>
          <a:prstGeom prst="rect">
            <a:avLst/>
          </a:prstGeom>
        </p:spPr>
      </p:pic>
      <p:pic>
        <p:nvPicPr>
          <p:cNvPr id="8" name="Picture 7" descr="Icon&#10;&#10;Description automatically generated">
            <a:extLst>
              <a:ext uri="{FF2B5EF4-FFF2-40B4-BE49-F238E27FC236}">
                <a16:creationId xmlns:a16="http://schemas.microsoft.com/office/drawing/2014/main" id="{6200C6B2-18C0-7448-A469-492E93BAB1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594" y="1717933"/>
            <a:ext cx="596900" cy="717623"/>
          </a:xfrm>
          <a:prstGeom prst="rect">
            <a:avLst/>
          </a:prstGeom>
        </p:spPr>
      </p:pic>
    </p:spTree>
    <p:extLst>
      <p:ext uri="{BB962C8B-B14F-4D97-AF65-F5344CB8AC3E}">
        <p14:creationId xmlns:p14="http://schemas.microsoft.com/office/powerpoint/2010/main" val="215511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2309833"/>
            <a:ext cx="7337623" cy="830997"/>
          </a:xfrm>
          <a:prstGeom prst="rect">
            <a:avLst/>
          </a:prstGeom>
          <a:noFill/>
        </p:spPr>
        <p:txBody>
          <a:bodyPr wrap="square" rtlCol="0">
            <a:spAutoFit/>
          </a:bodyPr>
          <a:lstStyle/>
          <a:p>
            <a:r>
              <a:rPr lang="en-AU" sz="2400" dirty="0">
                <a:solidFill>
                  <a:srgbClr val="FFFFFF"/>
                </a:solidFill>
              </a:rPr>
              <a:t>Less than 40 can appear within a paragraph using double quote marks.</a:t>
            </a:r>
          </a:p>
        </p:txBody>
      </p:sp>
      <p:sp>
        <p:nvSpPr>
          <p:cNvPr id="5" name="TextBox 4"/>
          <p:cNvSpPr txBox="1"/>
          <p:nvPr/>
        </p:nvSpPr>
        <p:spPr>
          <a:xfrm>
            <a:off x="554520" y="1578140"/>
            <a:ext cx="3108864"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40 or more</a:t>
            </a:r>
            <a:endParaRPr lang="en-US" sz="2800" dirty="0">
              <a:solidFill>
                <a:srgbClr val="208790"/>
              </a:solidFill>
            </a:endParaRPr>
          </a:p>
        </p:txBody>
      </p:sp>
    </p:spTree>
    <p:extLst>
      <p:ext uri="{BB962C8B-B14F-4D97-AF65-F5344CB8AC3E}">
        <p14:creationId xmlns:p14="http://schemas.microsoft.com/office/powerpoint/2010/main" val="3064116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9239" y="831850"/>
            <a:ext cx="3613329" cy="4031873"/>
          </a:xfrm>
          <a:prstGeom prst="rect">
            <a:avLst/>
          </a:prstGeom>
          <a:noFill/>
        </p:spPr>
        <p:txBody>
          <a:bodyPr wrap="square" rtlCol="0">
            <a:spAutoFit/>
          </a:bodyPr>
          <a:lstStyle/>
          <a:p>
            <a:pPr indent="268288"/>
            <a:r>
              <a:rPr lang="en-GB" sz="1600" dirty="0"/>
              <a:t>In his foreword to this book </a:t>
            </a:r>
            <a:r>
              <a:rPr lang="en-GB" sz="1600" dirty="0" err="1"/>
              <a:t>McNiff</a:t>
            </a:r>
            <a:r>
              <a:rPr lang="en-GB" sz="1600" dirty="0"/>
              <a:t> says: </a:t>
            </a:r>
            <a:r>
              <a:rPr lang="en-GB" sz="1600" dirty="0">
                <a:solidFill>
                  <a:srgbClr val="208790"/>
                </a:solidFill>
              </a:rPr>
              <a:t>“...shamanic and indigenous healing traditions from throughout the world consistently define illness as a loss of soul and treatment as soul retrieval, an idea that applies beautifully to what we do today in art therapy” </a:t>
            </a:r>
            <a:r>
              <a:rPr lang="en-GB" sz="1600" dirty="0"/>
              <a:t>(2012, p.16). These writers discuss the mutual influence between Indigenous and non-Western views, and of how the West has benefitted from other world views, most recently by mindfulness and contemplative practices.</a:t>
            </a:r>
          </a:p>
          <a:p>
            <a:pPr indent="268288"/>
            <a:r>
              <a:rPr lang="en-GB" sz="1600" dirty="0"/>
              <a:t>In closing, I feel the theme of this year’s conference ‘Kinship Ties of Creativity: Past, Present and Future’ </a:t>
            </a:r>
          </a:p>
        </p:txBody>
      </p:sp>
      <p:sp>
        <p:nvSpPr>
          <p:cNvPr id="5" name="TextBox 4"/>
          <p:cNvSpPr txBox="1"/>
          <p:nvPr/>
        </p:nvSpPr>
        <p:spPr>
          <a:xfrm>
            <a:off x="4820752" y="849738"/>
            <a:ext cx="3600000" cy="3539430"/>
          </a:xfrm>
          <a:prstGeom prst="rect">
            <a:avLst/>
          </a:prstGeom>
          <a:noFill/>
        </p:spPr>
        <p:txBody>
          <a:bodyPr wrap="square" rtlCol="0">
            <a:spAutoFit/>
          </a:bodyPr>
          <a:lstStyle/>
          <a:p>
            <a:r>
              <a:rPr lang="en-GB" sz="1600" dirty="0"/>
              <a:t>is very timely. It seems only fitting to end this welcome with a quote from our highly respected keynote speaker, </a:t>
            </a:r>
            <a:br>
              <a:rPr lang="en-GB" sz="1600" dirty="0"/>
            </a:br>
            <a:r>
              <a:rPr lang="en-GB" sz="1600" dirty="0"/>
              <a:t>Shaun </a:t>
            </a:r>
            <a:r>
              <a:rPr lang="en-GB" sz="1600" dirty="0" err="1"/>
              <a:t>McNiff</a:t>
            </a:r>
            <a:r>
              <a:rPr lang="en-GB" sz="1600" dirty="0"/>
              <a:t>: </a:t>
            </a:r>
          </a:p>
          <a:p>
            <a:pPr marL="268288"/>
            <a:r>
              <a:rPr lang="en-GB" sz="1600" dirty="0">
                <a:solidFill>
                  <a:srgbClr val="208790"/>
                </a:solidFill>
              </a:rPr>
              <a:t>...the best things happen when people from throughout the world and vastly different backgrounds listen to each other, study their respective traditions and ideas, open themselves to communion and influence, and move beyond ideologies of separation to mutual influence and creation. </a:t>
            </a:r>
            <a:r>
              <a:rPr lang="en-GB" sz="1600" dirty="0"/>
              <a:t>(2012, p.19)</a:t>
            </a:r>
          </a:p>
          <a:p>
            <a:pPr indent="268288"/>
            <a:endParaRPr lang="en-GB" sz="1600" dirty="0"/>
          </a:p>
        </p:txBody>
      </p:sp>
      <p:sp>
        <p:nvSpPr>
          <p:cNvPr id="6" name="TextBox 5"/>
          <p:cNvSpPr txBox="1"/>
          <p:nvPr/>
        </p:nvSpPr>
        <p:spPr>
          <a:xfrm>
            <a:off x="1708281" y="366749"/>
            <a:ext cx="1049611" cy="369332"/>
          </a:xfrm>
          <a:prstGeom prst="rect">
            <a:avLst/>
          </a:prstGeom>
          <a:noFill/>
        </p:spPr>
        <p:txBody>
          <a:bodyPr wrap="none" rtlCol="0">
            <a:spAutoFit/>
          </a:bodyPr>
          <a:lstStyle/>
          <a:p>
            <a:r>
              <a:rPr lang="en-US" b="1" dirty="0">
                <a:solidFill>
                  <a:srgbClr val="208790"/>
                </a:solidFill>
              </a:rPr>
              <a:t>35 words</a:t>
            </a:r>
          </a:p>
        </p:txBody>
      </p:sp>
      <p:sp>
        <p:nvSpPr>
          <p:cNvPr id="7" name="TextBox 6"/>
          <p:cNvSpPr txBox="1"/>
          <p:nvPr/>
        </p:nvSpPr>
        <p:spPr>
          <a:xfrm>
            <a:off x="6055007" y="366749"/>
            <a:ext cx="1049611" cy="369332"/>
          </a:xfrm>
          <a:prstGeom prst="rect">
            <a:avLst/>
          </a:prstGeom>
          <a:noFill/>
        </p:spPr>
        <p:txBody>
          <a:bodyPr wrap="none" rtlCol="0">
            <a:spAutoFit/>
          </a:bodyPr>
          <a:lstStyle/>
          <a:p>
            <a:r>
              <a:rPr lang="en-US" b="1" dirty="0">
                <a:solidFill>
                  <a:srgbClr val="208790"/>
                </a:solidFill>
              </a:rPr>
              <a:t>41 words</a:t>
            </a:r>
          </a:p>
        </p:txBody>
      </p:sp>
      <p:sp>
        <p:nvSpPr>
          <p:cNvPr id="9" name="TextBox 8"/>
          <p:cNvSpPr txBox="1"/>
          <p:nvPr/>
        </p:nvSpPr>
        <p:spPr>
          <a:xfrm>
            <a:off x="3166135" y="5455987"/>
            <a:ext cx="5544275" cy="923330"/>
          </a:xfrm>
          <a:prstGeom prst="rect">
            <a:avLst/>
          </a:prstGeom>
          <a:noFill/>
        </p:spPr>
        <p:txBody>
          <a:bodyPr wrap="none" rtlCol="0">
            <a:spAutoFit/>
          </a:bodyPr>
          <a:lstStyle/>
          <a:p>
            <a:r>
              <a:rPr lang="en-US" dirty="0">
                <a:solidFill>
                  <a:srgbClr val="208790"/>
                </a:solidFill>
              </a:rPr>
              <a:t>Note that the full stop is AFTER the reference when it </a:t>
            </a:r>
            <a:br>
              <a:rPr lang="en-US" dirty="0">
                <a:solidFill>
                  <a:srgbClr val="208790"/>
                </a:solidFill>
              </a:rPr>
            </a:br>
            <a:r>
              <a:rPr lang="en-US" dirty="0">
                <a:solidFill>
                  <a:srgbClr val="208790"/>
                </a:solidFill>
              </a:rPr>
              <a:t>appears within the text but the full stop appears BEFORE </a:t>
            </a:r>
          </a:p>
          <a:p>
            <a:r>
              <a:rPr lang="en-US" dirty="0">
                <a:solidFill>
                  <a:srgbClr val="208790"/>
                </a:solidFill>
              </a:rPr>
              <a:t>the reference when it is indented.</a:t>
            </a:r>
          </a:p>
        </p:txBody>
      </p:sp>
      <p:pic>
        <p:nvPicPr>
          <p:cNvPr id="10" name="Picture 9" descr="Warning-Inconsistency-white.gif">
            <a:extLst>
              <a:ext uri="{FF2B5EF4-FFF2-40B4-BE49-F238E27FC236}">
                <a16:creationId xmlns:a16="http://schemas.microsoft.com/office/drawing/2014/main" id="{69D75C00-0A6D-BE46-B008-2CC2E68C7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40000">
            <a:off x="798218" y="5301344"/>
            <a:ext cx="2219511" cy="1232614"/>
          </a:xfrm>
          <a:prstGeom prst="rect">
            <a:avLst/>
          </a:prstGeom>
        </p:spPr>
      </p:pic>
    </p:spTree>
    <p:extLst>
      <p:ext uri="{BB962C8B-B14F-4D97-AF65-F5344CB8AC3E}">
        <p14:creationId xmlns:p14="http://schemas.microsoft.com/office/powerpoint/2010/main" val="391952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500" tmFilter="0, 0; .2, .5; .8, .5; 1, 0"/>
                                        <p:tgtEl>
                                          <p:spTgt spid="10"/>
                                        </p:tgtEl>
                                      </p:cBhvr>
                                    </p:animEffect>
                                    <p:animScale>
                                      <p:cBhvr>
                                        <p:cTn id="11"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599306"/>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5</a:t>
            </a:r>
          </a:p>
        </p:txBody>
      </p:sp>
      <p:sp>
        <p:nvSpPr>
          <p:cNvPr id="3" name="TextBox 2"/>
          <p:cNvSpPr txBox="1"/>
          <p:nvPr/>
        </p:nvSpPr>
        <p:spPr>
          <a:xfrm>
            <a:off x="554520" y="2245014"/>
            <a:ext cx="7958109" cy="830997"/>
          </a:xfrm>
          <a:prstGeom prst="rect">
            <a:avLst/>
          </a:prstGeom>
          <a:noFill/>
        </p:spPr>
        <p:txBody>
          <a:bodyPr wrap="square" rtlCol="0">
            <a:spAutoFit/>
          </a:bodyPr>
          <a:lstStyle/>
          <a:p>
            <a:r>
              <a:rPr lang="en-AU" sz="2400" dirty="0"/>
              <a:t>Williams, R. (2020). </a:t>
            </a:r>
            <a:r>
              <a:rPr lang="en-NZ" sz="2400" dirty="0"/>
              <a:t>Working creatively with the traumatised organisational mind</a:t>
            </a:r>
            <a:r>
              <a:rPr lang="en-AU" sz="2400" dirty="0"/>
              <a:t>. </a:t>
            </a:r>
            <a:r>
              <a:rPr lang="en-AU" sz="2400" dirty="0" err="1"/>
              <a:t>JoCAT</a:t>
            </a:r>
            <a:r>
              <a:rPr lang="en-AU" sz="2400" dirty="0"/>
              <a:t>, 15(1), 52–63.</a:t>
            </a:r>
          </a:p>
        </p:txBody>
      </p:sp>
      <p:sp>
        <p:nvSpPr>
          <p:cNvPr id="5" name="TextBox 4"/>
          <p:cNvSpPr txBox="1"/>
          <p:nvPr/>
        </p:nvSpPr>
        <p:spPr>
          <a:xfrm>
            <a:off x="554520" y="1581337"/>
            <a:ext cx="4014561" cy="523220"/>
          </a:xfrm>
          <a:prstGeom prst="rect">
            <a:avLst/>
          </a:prstGeom>
          <a:noFill/>
        </p:spPr>
        <p:txBody>
          <a:bodyPr wrap="none" rtlCol="0">
            <a:spAutoFit/>
          </a:bodyPr>
          <a:lstStyle/>
          <a:p>
            <a:r>
              <a:rPr lang="en-GB" sz="2800" dirty="0">
                <a:solidFill>
                  <a:srgbClr val="208790"/>
                </a:solidFill>
              </a:rPr>
              <a:t>What should be italicised?</a:t>
            </a:r>
            <a:endParaRPr lang="en-US" sz="2800" dirty="0">
              <a:solidFill>
                <a:srgbClr val="208790"/>
              </a:solidFill>
            </a:endParaRPr>
          </a:p>
        </p:txBody>
      </p:sp>
    </p:spTree>
    <p:extLst>
      <p:ext uri="{BB962C8B-B14F-4D97-AF65-F5344CB8AC3E}">
        <p14:creationId xmlns:p14="http://schemas.microsoft.com/office/powerpoint/2010/main" val="2571772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2243895"/>
            <a:ext cx="8034309" cy="830997"/>
          </a:xfrm>
          <a:prstGeom prst="rect">
            <a:avLst/>
          </a:prstGeom>
          <a:noFill/>
        </p:spPr>
        <p:txBody>
          <a:bodyPr wrap="square" rtlCol="0">
            <a:spAutoFit/>
          </a:bodyPr>
          <a:lstStyle/>
          <a:p>
            <a:r>
              <a:rPr lang="en-AU" sz="2400" dirty="0"/>
              <a:t>Williams, R. (2020). </a:t>
            </a:r>
            <a:r>
              <a:rPr lang="en-NZ" sz="2400" dirty="0"/>
              <a:t>Working creatively with the traumatised organisational mind</a:t>
            </a:r>
            <a:r>
              <a:rPr lang="en-AU" sz="2400" dirty="0"/>
              <a:t>. </a:t>
            </a:r>
            <a:r>
              <a:rPr lang="en-AU" sz="2400" i="1" dirty="0" err="1">
                <a:solidFill>
                  <a:srgbClr val="208790"/>
                </a:solidFill>
              </a:rPr>
              <a:t>JoCAT</a:t>
            </a:r>
            <a:r>
              <a:rPr lang="en-AU" sz="2400" i="1" dirty="0">
                <a:solidFill>
                  <a:srgbClr val="208790"/>
                </a:solidFill>
              </a:rPr>
              <a:t>, 15</a:t>
            </a:r>
            <a:r>
              <a:rPr lang="en-AU" sz="2400" dirty="0"/>
              <a:t>(1), 52–63.</a:t>
            </a:r>
          </a:p>
        </p:txBody>
      </p:sp>
      <p:sp>
        <p:nvSpPr>
          <p:cNvPr id="5" name="TextBox 4"/>
          <p:cNvSpPr txBox="1"/>
          <p:nvPr/>
        </p:nvSpPr>
        <p:spPr>
          <a:xfrm>
            <a:off x="554520" y="1588400"/>
            <a:ext cx="6752298" cy="523220"/>
          </a:xfrm>
          <a:prstGeom prst="rect">
            <a:avLst/>
          </a:prstGeom>
          <a:noFill/>
        </p:spPr>
        <p:txBody>
          <a:bodyPr wrap="none" rtlCol="0">
            <a:spAutoFit/>
          </a:bodyPr>
          <a:lstStyle/>
          <a:p>
            <a:r>
              <a:rPr lang="en-GB" sz="2800" b="1" dirty="0">
                <a:solidFill>
                  <a:srgbClr val="208790"/>
                </a:solidFill>
              </a:rPr>
              <a:t>Answer: </a:t>
            </a:r>
            <a:r>
              <a:rPr lang="en-GB" sz="2800" dirty="0">
                <a:solidFill>
                  <a:srgbClr val="208790"/>
                </a:solidFill>
              </a:rPr>
              <a:t>The journal and the volume number</a:t>
            </a:r>
            <a:endParaRPr lang="en-US" sz="2800" dirty="0">
              <a:solidFill>
                <a:srgbClr val="208790"/>
              </a:solidFill>
            </a:endParaRPr>
          </a:p>
        </p:txBody>
      </p:sp>
    </p:spTree>
    <p:extLst>
      <p:ext uri="{BB962C8B-B14F-4D97-AF65-F5344CB8AC3E}">
        <p14:creationId xmlns:p14="http://schemas.microsoft.com/office/powerpoint/2010/main" val="397995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491978"/>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6</a:t>
            </a:r>
          </a:p>
        </p:txBody>
      </p:sp>
      <p:sp>
        <p:nvSpPr>
          <p:cNvPr id="4" name="TextBox 3"/>
          <p:cNvSpPr txBox="1"/>
          <p:nvPr/>
        </p:nvSpPr>
        <p:spPr>
          <a:xfrm>
            <a:off x="3935308" y="2251787"/>
            <a:ext cx="4404038" cy="2031325"/>
          </a:xfrm>
          <a:prstGeom prst="rect">
            <a:avLst/>
          </a:prstGeom>
          <a:noFill/>
        </p:spPr>
        <p:txBody>
          <a:bodyPr wrap="square" rtlCol="0">
            <a:spAutoFit/>
          </a:bodyPr>
          <a:lstStyle/>
          <a:p>
            <a:r>
              <a:rPr lang="en-AU" dirty="0"/>
              <a:t>By giving voice to their perspectives on professional identity, recognition and acceptance, they reiterate issues involved in the emergence of the profession as it has developed elsewhere (Berman, 2011; Edwards, 1989; Stoll, 2005). </a:t>
            </a:r>
          </a:p>
          <a:p>
            <a:r>
              <a:rPr lang="en-AU" dirty="0"/>
              <a:t> </a:t>
            </a:r>
          </a:p>
        </p:txBody>
      </p:sp>
      <p:sp>
        <p:nvSpPr>
          <p:cNvPr id="5" name="TextBox 4"/>
          <p:cNvSpPr txBox="1"/>
          <p:nvPr/>
        </p:nvSpPr>
        <p:spPr>
          <a:xfrm>
            <a:off x="554520" y="1582869"/>
            <a:ext cx="8361392" cy="523220"/>
          </a:xfrm>
          <a:prstGeom prst="rect">
            <a:avLst/>
          </a:prstGeom>
          <a:noFill/>
        </p:spPr>
        <p:txBody>
          <a:bodyPr wrap="none" rtlCol="0">
            <a:spAutoFit/>
          </a:bodyPr>
          <a:lstStyle/>
          <a:p>
            <a:r>
              <a:rPr lang="en-GB" sz="2800" dirty="0">
                <a:solidFill>
                  <a:srgbClr val="208790"/>
                </a:solidFill>
              </a:rPr>
              <a:t>In what order should multiple citations appear in a text?</a:t>
            </a:r>
            <a:endParaRPr lang="en-US" sz="2800" dirty="0">
              <a:solidFill>
                <a:srgbClr val="208790"/>
              </a:solidFill>
            </a:endParaRPr>
          </a:p>
        </p:txBody>
      </p:sp>
      <p:sp>
        <p:nvSpPr>
          <p:cNvPr id="6" name="TextBox 5"/>
          <p:cNvSpPr txBox="1"/>
          <p:nvPr/>
        </p:nvSpPr>
        <p:spPr>
          <a:xfrm>
            <a:off x="554520" y="2253922"/>
            <a:ext cx="2265300" cy="461665"/>
          </a:xfrm>
          <a:prstGeom prst="rect">
            <a:avLst/>
          </a:prstGeom>
          <a:noFill/>
        </p:spPr>
        <p:txBody>
          <a:bodyPr wrap="none" rtlCol="0">
            <a:spAutoFit/>
          </a:bodyPr>
          <a:lstStyle/>
          <a:p>
            <a:r>
              <a:rPr lang="en-GB" sz="2400" b="1" dirty="0">
                <a:solidFill>
                  <a:srgbClr val="208790"/>
                </a:solidFill>
              </a:rPr>
              <a:t>A. Alphabetical?</a:t>
            </a:r>
            <a:endParaRPr lang="en-US" sz="2400" b="1" dirty="0">
              <a:solidFill>
                <a:srgbClr val="208790"/>
              </a:solidFill>
            </a:endParaRPr>
          </a:p>
        </p:txBody>
      </p:sp>
      <p:sp>
        <p:nvSpPr>
          <p:cNvPr id="7" name="TextBox 6"/>
          <p:cNvSpPr txBox="1"/>
          <p:nvPr/>
        </p:nvSpPr>
        <p:spPr>
          <a:xfrm>
            <a:off x="554520" y="4364763"/>
            <a:ext cx="2396041" cy="461665"/>
          </a:xfrm>
          <a:prstGeom prst="rect">
            <a:avLst/>
          </a:prstGeom>
          <a:noFill/>
        </p:spPr>
        <p:txBody>
          <a:bodyPr wrap="none" rtlCol="0">
            <a:spAutoFit/>
          </a:bodyPr>
          <a:lstStyle/>
          <a:p>
            <a:r>
              <a:rPr lang="en-GB" sz="2400" b="1" dirty="0">
                <a:solidFill>
                  <a:srgbClr val="208790"/>
                </a:solidFill>
              </a:rPr>
              <a:t>B. Chronological?</a:t>
            </a:r>
            <a:endParaRPr lang="en-US" sz="2400" b="1" dirty="0">
              <a:solidFill>
                <a:srgbClr val="208790"/>
              </a:solidFill>
            </a:endParaRPr>
          </a:p>
        </p:txBody>
      </p:sp>
      <p:sp>
        <p:nvSpPr>
          <p:cNvPr id="8" name="TextBox 7"/>
          <p:cNvSpPr txBox="1"/>
          <p:nvPr/>
        </p:nvSpPr>
        <p:spPr>
          <a:xfrm>
            <a:off x="3935308" y="4335796"/>
            <a:ext cx="4404038" cy="2031325"/>
          </a:xfrm>
          <a:prstGeom prst="rect">
            <a:avLst/>
          </a:prstGeom>
          <a:noFill/>
        </p:spPr>
        <p:txBody>
          <a:bodyPr wrap="square" rtlCol="0">
            <a:spAutoFit/>
          </a:bodyPr>
          <a:lstStyle/>
          <a:p>
            <a:r>
              <a:rPr lang="en-AU" dirty="0"/>
              <a:t>By giving voice to their perspectives on professional identity, recognition and acceptance, they reiterate issues involved in the emergence of the profession as it has developed elsewhere (Edwards, 1989; Stoll, 2005; Berman, 2011). </a:t>
            </a:r>
          </a:p>
          <a:p>
            <a:r>
              <a:rPr lang="en-AU" dirty="0"/>
              <a:t> </a:t>
            </a:r>
          </a:p>
        </p:txBody>
      </p:sp>
    </p:spTree>
    <p:extLst>
      <p:ext uri="{BB962C8B-B14F-4D97-AF65-F5344CB8AC3E}">
        <p14:creationId xmlns:p14="http://schemas.microsoft.com/office/powerpoint/2010/main" val="14413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98" y="2413337"/>
            <a:ext cx="7745188" cy="1785104"/>
          </a:xfrm>
          <a:prstGeom prst="rect">
            <a:avLst/>
          </a:prstGeom>
          <a:noFill/>
        </p:spPr>
        <p:txBody>
          <a:bodyPr wrap="square" rtlCol="0">
            <a:spAutoFit/>
          </a:bodyPr>
          <a:lstStyle/>
          <a:p>
            <a:r>
              <a:rPr lang="en-AU" sz="2200" dirty="0"/>
              <a:t>By giving voice to their perspectives on professional identity, recognition and acceptance, they reiterate issues involved in the emergence of the profession as it has developed elsewhere</a:t>
            </a:r>
            <a:r>
              <a:rPr lang="en-AU" sz="2200" dirty="0">
                <a:solidFill>
                  <a:srgbClr val="FF6600"/>
                </a:solidFill>
              </a:rPr>
              <a:t> </a:t>
            </a:r>
            <a:r>
              <a:rPr lang="en-AU" sz="2200" dirty="0">
                <a:solidFill>
                  <a:srgbClr val="208790"/>
                </a:solidFill>
              </a:rPr>
              <a:t>(Berman, 2011; Edwards, 1989; Stoll, 2005)</a:t>
            </a:r>
            <a:r>
              <a:rPr lang="en-AU" sz="2200" dirty="0"/>
              <a:t>. </a:t>
            </a:r>
          </a:p>
          <a:p>
            <a:r>
              <a:rPr lang="en-AU" sz="2200" dirty="0"/>
              <a:t> </a:t>
            </a:r>
          </a:p>
        </p:txBody>
      </p:sp>
      <p:sp>
        <p:nvSpPr>
          <p:cNvPr id="3" name="TextBox 2"/>
          <p:cNvSpPr txBox="1"/>
          <p:nvPr/>
        </p:nvSpPr>
        <p:spPr>
          <a:xfrm>
            <a:off x="554520" y="1624833"/>
            <a:ext cx="3684727"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A. Alphabetical</a:t>
            </a:r>
            <a:endParaRPr lang="en-US" sz="2800" dirty="0">
              <a:solidFill>
                <a:srgbClr val="208790"/>
              </a:solidFill>
            </a:endParaRPr>
          </a:p>
        </p:txBody>
      </p:sp>
      <p:sp>
        <p:nvSpPr>
          <p:cNvPr id="4" name="TextBox 3">
            <a:extLst>
              <a:ext uri="{FF2B5EF4-FFF2-40B4-BE49-F238E27FC236}">
                <a16:creationId xmlns:a16="http://schemas.microsoft.com/office/drawing/2014/main" id="{A0E1BFE8-93CB-E14B-9845-8A0687B7ADFD}"/>
              </a:ext>
            </a:extLst>
          </p:cNvPr>
          <p:cNvSpPr txBox="1"/>
          <p:nvPr/>
        </p:nvSpPr>
        <p:spPr>
          <a:xfrm>
            <a:off x="554519" y="4868216"/>
            <a:ext cx="8034310" cy="830997"/>
          </a:xfrm>
          <a:prstGeom prst="rect">
            <a:avLst/>
          </a:prstGeom>
          <a:noFill/>
        </p:spPr>
        <p:txBody>
          <a:bodyPr wrap="square" rtlCol="0">
            <a:spAutoFit/>
          </a:bodyPr>
          <a:lstStyle/>
          <a:p>
            <a:r>
              <a:rPr lang="en-US" sz="2400" dirty="0">
                <a:solidFill>
                  <a:srgbClr val="208790"/>
                </a:solidFill>
              </a:rPr>
              <a:t>Note that a comma is used between the author’s surname and the date, and the citations are delineated by a semi-colon.</a:t>
            </a:r>
          </a:p>
        </p:txBody>
      </p:sp>
    </p:spTree>
    <p:extLst>
      <p:ext uri="{BB962C8B-B14F-4D97-AF65-F5344CB8AC3E}">
        <p14:creationId xmlns:p14="http://schemas.microsoft.com/office/powerpoint/2010/main" val="1191905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642" y="491978"/>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7</a:t>
            </a:r>
          </a:p>
        </p:txBody>
      </p:sp>
      <p:sp>
        <p:nvSpPr>
          <p:cNvPr id="7" name="TextBox 6"/>
          <p:cNvSpPr txBox="1"/>
          <p:nvPr/>
        </p:nvSpPr>
        <p:spPr>
          <a:xfrm>
            <a:off x="554520" y="1582869"/>
            <a:ext cx="7849251" cy="954107"/>
          </a:xfrm>
          <a:prstGeom prst="rect">
            <a:avLst/>
          </a:prstGeom>
          <a:noFill/>
        </p:spPr>
        <p:txBody>
          <a:bodyPr wrap="square" rtlCol="0">
            <a:spAutoFit/>
          </a:bodyPr>
          <a:lstStyle/>
          <a:p>
            <a:r>
              <a:rPr lang="en-GB" sz="2800" dirty="0">
                <a:solidFill>
                  <a:srgbClr val="208790"/>
                </a:solidFill>
              </a:rPr>
              <a:t>How should book titles, article titles and journal names be </a:t>
            </a:r>
            <a:r>
              <a:rPr lang="en-GB" sz="2800" dirty="0" err="1">
                <a:solidFill>
                  <a:srgbClr val="208790"/>
                </a:solidFill>
              </a:rPr>
              <a:t>capitilised</a:t>
            </a:r>
            <a:r>
              <a:rPr lang="en-GB" sz="2800" dirty="0">
                <a:solidFill>
                  <a:srgbClr val="208790"/>
                </a:solidFill>
              </a:rPr>
              <a:t>?</a:t>
            </a:r>
            <a:endParaRPr lang="en-US" sz="2800" dirty="0">
              <a:solidFill>
                <a:srgbClr val="208790"/>
              </a:solidFill>
            </a:endParaRPr>
          </a:p>
        </p:txBody>
      </p:sp>
    </p:spTree>
    <p:extLst>
      <p:ext uri="{BB962C8B-B14F-4D97-AF65-F5344CB8AC3E}">
        <p14:creationId xmlns:p14="http://schemas.microsoft.com/office/powerpoint/2010/main" val="2638353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1572885"/>
            <a:ext cx="8351645" cy="2062103"/>
          </a:xfrm>
          <a:prstGeom prst="rect">
            <a:avLst/>
          </a:prstGeom>
          <a:noFill/>
        </p:spPr>
        <p:txBody>
          <a:bodyPr wrap="square" rtlCol="0">
            <a:spAutoFit/>
          </a:bodyPr>
          <a:lstStyle/>
          <a:p>
            <a:r>
              <a:rPr lang="en-GB" sz="2800" b="1" dirty="0">
                <a:solidFill>
                  <a:srgbClr val="208790"/>
                </a:solidFill>
              </a:rPr>
              <a:t>Answer:</a:t>
            </a:r>
            <a:r>
              <a:rPr lang="en-GB" sz="2800" dirty="0">
                <a:solidFill>
                  <a:srgbClr val="208790"/>
                </a:solidFill>
              </a:rPr>
              <a:t> </a:t>
            </a:r>
          </a:p>
          <a:p>
            <a:r>
              <a:rPr lang="en-GB" sz="2800" dirty="0">
                <a:solidFill>
                  <a:srgbClr val="208790"/>
                </a:solidFill>
              </a:rPr>
              <a:t>Books and articles appear in ‘Sentence case’, while journals appear in ‘Caps and Lower Case’.</a:t>
            </a:r>
          </a:p>
          <a:p>
            <a:r>
              <a:rPr lang="en-GB" sz="2200" dirty="0">
                <a:solidFill>
                  <a:srgbClr val="208790"/>
                </a:solidFill>
              </a:rPr>
              <a:t>Note that any word after a colon and all proper nouns start with a capital.</a:t>
            </a:r>
            <a:endParaRPr lang="en-US" sz="2200" dirty="0">
              <a:solidFill>
                <a:srgbClr val="208790"/>
              </a:solidFill>
            </a:endParaRPr>
          </a:p>
        </p:txBody>
      </p:sp>
      <p:sp>
        <p:nvSpPr>
          <p:cNvPr id="5" name="TextBox 4"/>
          <p:cNvSpPr txBox="1"/>
          <p:nvPr/>
        </p:nvSpPr>
        <p:spPr>
          <a:xfrm>
            <a:off x="554521" y="3716222"/>
            <a:ext cx="7968994" cy="1446550"/>
          </a:xfrm>
          <a:prstGeom prst="rect">
            <a:avLst/>
          </a:prstGeom>
          <a:noFill/>
        </p:spPr>
        <p:txBody>
          <a:bodyPr wrap="square" rtlCol="0">
            <a:spAutoFit/>
          </a:bodyPr>
          <a:lstStyle/>
          <a:p>
            <a:r>
              <a:rPr lang="en-AU" sz="2200" dirty="0"/>
              <a:t>McDermott, F., &amp; Meadows, G. (2010). Society, mental health and illness. In G. Meadows, B. Singh &amp; M. Grigg (Eds.), </a:t>
            </a:r>
            <a:r>
              <a:rPr lang="en-AU" sz="2200" i="1" dirty="0"/>
              <a:t>Mental health in Australia: Collaborative community practice</a:t>
            </a:r>
            <a:r>
              <a:rPr lang="en-AU" sz="2200" dirty="0"/>
              <a:t> (2nd ed.) (pp.3–11). Oxford University Press.</a:t>
            </a:r>
          </a:p>
        </p:txBody>
      </p:sp>
      <p:sp>
        <p:nvSpPr>
          <p:cNvPr id="6" name="TextBox 5"/>
          <p:cNvSpPr txBox="1"/>
          <p:nvPr/>
        </p:nvSpPr>
        <p:spPr>
          <a:xfrm>
            <a:off x="554520" y="5285115"/>
            <a:ext cx="7719847" cy="769441"/>
          </a:xfrm>
          <a:prstGeom prst="rect">
            <a:avLst/>
          </a:prstGeom>
          <a:noFill/>
        </p:spPr>
        <p:txBody>
          <a:bodyPr wrap="square" rtlCol="0">
            <a:spAutoFit/>
          </a:bodyPr>
          <a:lstStyle/>
          <a:p>
            <a:r>
              <a:rPr lang="en-AU" sz="2200" dirty="0"/>
              <a:t>Westwood, J., &amp; </a:t>
            </a:r>
            <a:r>
              <a:rPr lang="en-AU" sz="2200" dirty="0" err="1"/>
              <a:t>Linnell</a:t>
            </a:r>
            <a:r>
              <a:rPr lang="en-AU" sz="2200" dirty="0"/>
              <a:t>, S. (2011). The emergence of Australian art therapies. </a:t>
            </a:r>
            <a:r>
              <a:rPr lang="en-AU" sz="2200" i="1" dirty="0"/>
              <a:t>Art Therapy Online: ATOL, 1</a:t>
            </a:r>
            <a:r>
              <a:rPr lang="en-AU" sz="2200" dirty="0"/>
              <a:t>(3), 1–19.</a:t>
            </a:r>
          </a:p>
        </p:txBody>
      </p:sp>
    </p:spTree>
    <p:extLst>
      <p:ext uri="{BB962C8B-B14F-4D97-AF65-F5344CB8AC3E}">
        <p14:creationId xmlns:p14="http://schemas.microsoft.com/office/powerpoint/2010/main" val="1610997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642" y="491978"/>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8</a:t>
            </a:r>
          </a:p>
        </p:txBody>
      </p:sp>
      <p:sp>
        <p:nvSpPr>
          <p:cNvPr id="5" name="TextBox 4"/>
          <p:cNvSpPr txBox="1"/>
          <p:nvPr/>
        </p:nvSpPr>
        <p:spPr>
          <a:xfrm>
            <a:off x="554520" y="1582868"/>
            <a:ext cx="8001651" cy="954107"/>
          </a:xfrm>
          <a:prstGeom prst="rect">
            <a:avLst/>
          </a:prstGeom>
          <a:noFill/>
        </p:spPr>
        <p:txBody>
          <a:bodyPr wrap="square" rtlCol="0">
            <a:spAutoFit/>
          </a:bodyPr>
          <a:lstStyle/>
          <a:p>
            <a:r>
              <a:rPr lang="en-GB" sz="2800" dirty="0">
                <a:solidFill>
                  <a:srgbClr val="208790"/>
                </a:solidFill>
              </a:rPr>
              <a:t>Which is the correct way to reference personal communication?</a:t>
            </a:r>
            <a:endParaRPr lang="en-US" sz="2800" dirty="0">
              <a:solidFill>
                <a:srgbClr val="208790"/>
              </a:solidFill>
            </a:endParaRPr>
          </a:p>
        </p:txBody>
      </p:sp>
      <p:sp>
        <p:nvSpPr>
          <p:cNvPr id="10" name="TextBox 9"/>
          <p:cNvSpPr txBox="1"/>
          <p:nvPr/>
        </p:nvSpPr>
        <p:spPr>
          <a:xfrm>
            <a:off x="554520" y="2711129"/>
            <a:ext cx="523541" cy="461665"/>
          </a:xfrm>
          <a:prstGeom prst="rect">
            <a:avLst/>
          </a:prstGeom>
          <a:noFill/>
        </p:spPr>
        <p:txBody>
          <a:bodyPr wrap="none" rtlCol="0">
            <a:spAutoFit/>
          </a:bodyPr>
          <a:lstStyle/>
          <a:p>
            <a:r>
              <a:rPr lang="en-GB" sz="2400" b="1" dirty="0">
                <a:solidFill>
                  <a:srgbClr val="208790"/>
                </a:solidFill>
              </a:rPr>
              <a:t>A. </a:t>
            </a:r>
            <a:endParaRPr lang="en-US" sz="2400" b="1" dirty="0">
              <a:solidFill>
                <a:srgbClr val="208790"/>
              </a:solidFill>
            </a:endParaRPr>
          </a:p>
        </p:txBody>
      </p:sp>
      <p:sp>
        <p:nvSpPr>
          <p:cNvPr id="13" name="TextBox 12"/>
          <p:cNvSpPr txBox="1"/>
          <p:nvPr/>
        </p:nvSpPr>
        <p:spPr>
          <a:xfrm>
            <a:off x="1253369" y="2800569"/>
            <a:ext cx="6792055" cy="1523494"/>
          </a:xfrm>
          <a:prstGeom prst="rect">
            <a:avLst/>
          </a:prstGeom>
          <a:noFill/>
        </p:spPr>
        <p:txBody>
          <a:bodyPr wrap="square" rtlCol="0">
            <a:spAutoFit/>
          </a:bodyPr>
          <a:lstStyle/>
          <a:p>
            <a:r>
              <a:rPr lang="en-AU" sz="2200" dirty="0"/>
              <a:t>The goal of this session was to use positive imagery to visualise a more positive voice image (Parkinson, 2007). </a:t>
            </a:r>
          </a:p>
          <a:p>
            <a:pPr>
              <a:spcBef>
                <a:spcPts val="600"/>
              </a:spcBef>
            </a:pPr>
            <a:r>
              <a:rPr lang="en-AU" sz="2200" dirty="0"/>
              <a:t>Reference</a:t>
            </a:r>
          </a:p>
          <a:p>
            <a:r>
              <a:rPr lang="en-AU" sz="2200" dirty="0"/>
              <a:t>Parkinson, J. (2007). </a:t>
            </a:r>
            <a:r>
              <a:rPr lang="en-AU" sz="2200" i="1" dirty="0"/>
              <a:t>Personal communication</a:t>
            </a:r>
            <a:r>
              <a:rPr lang="en-AU" sz="2200" dirty="0"/>
              <a:t>. 18 August.</a:t>
            </a:r>
          </a:p>
        </p:txBody>
      </p:sp>
      <p:sp>
        <p:nvSpPr>
          <p:cNvPr id="12" name="TextBox 11"/>
          <p:cNvSpPr txBox="1"/>
          <p:nvPr/>
        </p:nvSpPr>
        <p:spPr>
          <a:xfrm>
            <a:off x="1253369" y="4554801"/>
            <a:ext cx="6792055" cy="1107996"/>
          </a:xfrm>
          <a:prstGeom prst="rect">
            <a:avLst/>
          </a:prstGeom>
          <a:noFill/>
        </p:spPr>
        <p:txBody>
          <a:bodyPr wrap="square" rtlCol="0">
            <a:spAutoFit/>
          </a:bodyPr>
          <a:lstStyle/>
          <a:p>
            <a:r>
              <a:rPr lang="en-AU" sz="2200" dirty="0"/>
              <a:t>The goal of this session was to use positive imagery to visualise a more positive voice image (Jean Parkinson, personal communication, 18 August, 2007). </a:t>
            </a:r>
          </a:p>
        </p:txBody>
      </p:sp>
      <p:sp>
        <p:nvSpPr>
          <p:cNvPr id="14" name="TextBox 13"/>
          <p:cNvSpPr txBox="1"/>
          <p:nvPr/>
        </p:nvSpPr>
        <p:spPr>
          <a:xfrm>
            <a:off x="554520" y="4495180"/>
            <a:ext cx="508473" cy="461665"/>
          </a:xfrm>
          <a:prstGeom prst="rect">
            <a:avLst/>
          </a:prstGeom>
          <a:noFill/>
        </p:spPr>
        <p:txBody>
          <a:bodyPr wrap="none" rtlCol="0">
            <a:spAutoFit/>
          </a:bodyPr>
          <a:lstStyle/>
          <a:p>
            <a:r>
              <a:rPr lang="en-GB" sz="2400" b="1" dirty="0">
                <a:solidFill>
                  <a:srgbClr val="208790"/>
                </a:solidFill>
              </a:rPr>
              <a:t>B. </a:t>
            </a:r>
            <a:endParaRPr lang="en-US" sz="2400" b="1" dirty="0">
              <a:solidFill>
                <a:srgbClr val="208790"/>
              </a:solidFill>
            </a:endParaRPr>
          </a:p>
        </p:txBody>
      </p:sp>
    </p:spTree>
    <p:extLst>
      <p:ext uri="{BB962C8B-B14F-4D97-AF65-F5344CB8AC3E}">
        <p14:creationId xmlns:p14="http://schemas.microsoft.com/office/powerpoint/2010/main" val="4023773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2275546"/>
            <a:ext cx="7500909" cy="1107996"/>
          </a:xfrm>
          <a:prstGeom prst="rect">
            <a:avLst/>
          </a:prstGeom>
          <a:noFill/>
        </p:spPr>
        <p:txBody>
          <a:bodyPr wrap="square" rtlCol="0">
            <a:spAutoFit/>
          </a:bodyPr>
          <a:lstStyle/>
          <a:p>
            <a:r>
              <a:rPr lang="en-AU" sz="2200" dirty="0"/>
              <a:t>The goal of this session was to use positive imagery to visualise a more positive voice image (Jean Parkinson, personal communication, 18 August, 2007). </a:t>
            </a:r>
          </a:p>
        </p:txBody>
      </p:sp>
      <p:sp>
        <p:nvSpPr>
          <p:cNvPr id="6" name="TextBox 5"/>
          <p:cNvSpPr txBox="1"/>
          <p:nvPr/>
        </p:nvSpPr>
        <p:spPr>
          <a:xfrm>
            <a:off x="554520" y="1637695"/>
            <a:ext cx="1860061"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B. </a:t>
            </a:r>
            <a:endParaRPr lang="en-US" sz="2800" dirty="0">
              <a:solidFill>
                <a:srgbClr val="208790"/>
              </a:solidFill>
            </a:endParaRPr>
          </a:p>
        </p:txBody>
      </p:sp>
    </p:spTree>
    <p:extLst>
      <p:ext uri="{BB962C8B-B14F-4D97-AF65-F5344CB8AC3E}">
        <p14:creationId xmlns:p14="http://schemas.microsoft.com/office/powerpoint/2010/main" val="295170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594231"/>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1</a:t>
            </a:r>
          </a:p>
        </p:txBody>
      </p:sp>
      <p:sp>
        <p:nvSpPr>
          <p:cNvPr id="5" name="TextBox 4"/>
          <p:cNvSpPr txBox="1"/>
          <p:nvPr/>
        </p:nvSpPr>
        <p:spPr>
          <a:xfrm>
            <a:off x="554520" y="1576262"/>
            <a:ext cx="7359770" cy="954107"/>
          </a:xfrm>
          <a:prstGeom prst="rect">
            <a:avLst/>
          </a:prstGeom>
          <a:noFill/>
        </p:spPr>
        <p:txBody>
          <a:bodyPr wrap="square" rtlCol="0">
            <a:spAutoFit/>
          </a:bodyPr>
          <a:lstStyle/>
          <a:p>
            <a:r>
              <a:rPr lang="en-GB" sz="2800" dirty="0">
                <a:solidFill>
                  <a:srgbClr val="208790"/>
                </a:solidFill>
              </a:rPr>
              <a:t>What is incorrect about how the authors have been referenced?</a:t>
            </a:r>
            <a:endParaRPr lang="en-US" sz="2800" dirty="0">
              <a:solidFill>
                <a:srgbClr val="208790"/>
              </a:solidFill>
            </a:endParaRPr>
          </a:p>
        </p:txBody>
      </p:sp>
      <p:sp>
        <p:nvSpPr>
          <p:cNvPr id="7" name="TextBox 6"/>
          <p:cNvSpPr txBox="1"/>
          <p:nvPr/>
        </p:nvSpPr>
        <p:spPr>
          <a:xfrm>
            <a:off x="554520" y="2742718"/>
            <a:ext cx="7388754" cy="461665"/>
          </a:xfrm>
          <a:prstGeom prst="rect">
            <a:avLst/>
          </a:prstGeom>
          <a:noFill/>
        </p:spPr>
        <p:txBody>
          <a:bodyPr wrap="none" rtlCol="0">
            <a:spAutoFit/>
          </a:bodyPr>
          <a:lstStyle/>
          <a:p>
            <a:r>
              <a:rPr lang="en-AU" sz="2400" dirty="0"/>
              <a:t>T. Barone &amp; E.W. Eisner. (2012). </a:t>
            </a:r>
            <a:r>
              <a:rPr lang="en-AU" sz="2400" i="1" dirty="0"/>
              <a:t>Arts based research</a:t>
            </a:r>
            <a:r>
              <a:rPr lang="en-AU" sz="2400" dirty="0"/>
              <a:t>. Sage.</a:t>
            </a:r>
          </a:p>
        </p:txBody>
      </p:sp>
    </p:spTree>
    <p:extLst>
      <p:ext uri="{BB962C8B-B14F-4D97-AF65-F5344CB8AC3E}">
        <p14:creationId xmlns:p14="http://schemas.microsoft.com/office/powerpoint/2010/main" val="2570884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642" y="491978"/>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9</a:t>
            </a:r>
          </a:p>
        </p:txBody>
      </p:sp>
      <p:sp>
        <p:nvSpPr>
          <p:cNvPr id="5" name="TextBox 4"/>
          <p:cNvSpPr txBox="1"/>
          <p:nvPr/>
        </p:nvSpPr>
        <p:spPr>
          <a:xfrm>
            <a:off x="547334" y="1564578"/>
            <a:ext cx="8453582" cy="1384995"/>
          </a:xfrm>
          <a:prstGeom prst="rect">
            <a:avLst/>
          </a:prstGeom>
          <a:noFill/>
        </p:spPr>
        <p:txBody>
          <a:bodyPr wrap="square" rtlCol="0">
            <a:spAutoFit/>
          </a:bodyPr>
          <a:lstStyle/>
          <a:p>
            <a:r>
              <a:rPr lang="en-GB" sz="2800" dirty="0">
                <a:solidFill>
                  <a:srgbClr val="208790"/>
                </a:solidFill>
              </a:rPr>
              <a:t>In what order should the information in a thesis/ dissertation reference appear, and what should be italicised?</a:t>
            </a:r>
            <a:endParaRPr lang="en-US" sz="2800" dirty="0">
              <a:solidFill>
                <a:srgbClr val="208790"/>
              </a:solidFill>
            </a:endParaRPr>
          </a:p>
        </p:txBody>
      </p:sp>
      <p:sp>
        <p:nvSpPr>
          <p:cNvPr id="6" name="TextBox 5"/>
          <p:cNvSpPr txBox="1"/>
          <p:nvPr/>
        </p:nvSpPr>
        <p:spPr>
          <a:xfrm>
            <a:off x="1146215" y="3424958"/>
            <a:ext cx="2465716" cy="400110"/>
          </a:xfrm>
          <a:prstGeom prst="rect">
            <a:avLst/>
          </a:prstGeom>
          <a:noFill/>
        </p:spPr>
        <p:txBody>
          <a:bodyPr wrap="square" rtlCol="0">
            <a:spAutoFit/>
          </a:bodyPr>
          <a:lstStyle/>
          <a:p>
            <a:r>
              <a:rPr lang="en-AU" sz="2000" dirty="0"/>
              <a:t>The MIECAT Institute</a:t>
            </a:r>
          </a:p>
        </p:txBody>
      </p:sp>
      <p:sp>
        <p:nvSpPr>
          <p:cNvPr id="7" name="TextBox 6"/>
          <p:cNvSpPr txBox="1"/>
          <p:nvPr/>
        </p:nvSpPr>
        <p:spPr>
          <a:xfrm>
            <a:off x="5504734" y="3424958"/>
            <a:ext cx="1028936" cy="400110"/>
          </a:xfrm>
          <a:prstGeom prst="rect">
            <a:avLst/>
          </a:prstGeom>
          <a:noFill/>
        </p:spPr>
        <p:txBody>
          <a:bodyPr wrap="none" rtlCol="0">
            <a:spAutoFit/>
          </a:bodyPr>
          <a:lstStyle/>
          <a:p>
            <a:r>
              <a:rPr lang="en-AU" sz="2000" dirty="0"/>
              <a:t>Moy, A. </a:t>
            </a:r>
            <a:endParaRPr lang="en-US" sz="2000" dirty="0"/>
          </a:p>
        </p:txBody>
      </p:sp>
      <p:sp>
        <p:nvSpPr>
          <p:cNvPr id="8" name="TextBox 7"/>
          <p:cNvSpPr txBox="1"/>
          <p:nvPr/>
        </p:nvSpPr>
        <p:spPr>
          <a:xfrm>
            <a:off x="691160" y="5665891"/>
            <a:ext cx="704039" cy="400110"/>
          </a:xfrm>
          <a:prstGeom prst="rect">
            <a:avLst/>
          </a:prstGeom>
          <a:noFill/>
        </p:spPr>
        <p:txBody>
          <a:bodyPr wrap="none" rtlCol="0">
            <a:spAutoFit/>
          </a:bodyPr>
          <a:lstStyle/>
          <a:p>
            <a:r>
              <a:rPr lang="en-AU" sz="2000" dirty="0"/>
              <a:t>2019</a:t>
            </a:r>
            <a:endParaRPr lang="en-US" sz="2000" dirty="0"/>
          </a:p>
        </p:txBody>
      </p:sp>
      <p:sp>
        <p:nvSpPr>
          <p:cNvPr id="9" name="TextBox 8"/>
          <p:cNvSpPr txBox="1"/>
          <p:nvPr/>
        </p:nvSpPr>
        <p:spPr>
          <a:xfrm>
            <a:off x="2286000" y="5629984"/>
            <a:ext cx="6364014" cy="707886"/>
          </a:xfrm>
          <a:prstGeom prst="rect">
            <a:avLst/>
          </a:prstGeom>
          <a:noFill/>
        </p:spPr>
        <p:txBody>
          <a:bodyPr wrap="square" rtlCol="0">
            <a:spAutoFit/>
          </a:bodyPr>
          <a:lstStyle/>
          <a:p>
            <a:r>
              <a:rPr lang="en-NZ" sz="2000" dirty="0">
                <a:effectLst/>
                <a:ea typeface="Calibri" panose="020F0502020204030204" pitchFamily="34" charset="0"/>
                <a:cs typeface="Times New Roman" panose="02020603050405020304" pitchFamily="18" charset="0"/>
              </a:rPr>
              <a:t>Maternal holding and the storying of the mother/child ‘us’: A collaborative multimodal inquiry </a:t>
            </a:r>
            <a:endParaRPr lang="en-US" sz="2000" dirty="0"/>
          </a:p>
        </p:txBody>
      </p:sp>
      <p:sp>
        <p:nvSpPr>
          <p:cNvPr id="10" name="TextBox 9"/>
          <p:cNvSpPr txBox="1"/>
          <p:nvPr/>
        </p:nvSpPr>
        <p:spPr>
          <a:xfrm>
            <a:off x="1483424" y="4450694"/>
            <a:ext cx="3776547" cy="400110"/>
          </a:xfrm>
          <a:prstGeom prst="rect">
            <a:avLst/>
          </a:prstGeom>
          <a:noFill/>
        </p:spPr>
        <p:txBody>
          <a:bodyPr wrap="none" rtlCol="0">
            <a:spAutoFit/>
          </a:bodyPr>
          <a:lstStyle/>
          <a:p>
            <a:r>
              <a:rPr lang="en-AU" sz="2000" dirty="0"/>
              <a:t>Unpublished doctoral dissertation </a:t>
            </a:r>
            <a:endParaRPr lang="en-US" sz="2000" dirty="0"/>
          </a:p>
        </p:txBody>
      </p:sp>
      <p:sp>
        <p:nvSpPr>
          <p:cNvPr id="11" name="TextBox 10"/>
          <p:cNvSpPr txBox="1"/>
          <p:nvPr/>
        </p:nvSpPr>
        <p:spPr>
          <a:xfrm>
            <a:off x="5000372" y="3043789"/>
            <a:ext cx="2033730" cy="461665"/>
          </a:xfrm>
          <a:prstGeom prst="rect">
            <a:avLst/>
          </a:prstGeom>
          <a:noFill/>
        </p:spPr>
        <p:txBody>
          <a:bodyPr wrap="none" rtlCol="0">
            <a:spAutoFit/>
          </a:bodyPr>
          <a:lstStyle/>
          <a:p>
            <a:r>
              <a:rPr lang="en-GB" sz="2400" dirty="0">
                <a:solidFill>
                  <a:srgbClr val="208790"/>
                </a:solidFill>
              </a:rPr>
              <a:t>Author’s name</a:t>
            </a:r>
            <a:endParaRPr lang="en-US" sz="2400" dirty="0">
              <a:solidFill>
                <a:srgbClr val="208790"/>
              </a:solidFill>
            </a:endParaRPr>
          </a:p>
        </p:txBody>
      </p:sp>
      <p:sp>
        <p:nvSpPr>
          <p:cNvPr id="12" name="TextBox 11"/>
          <p:cNvSpPr txBox="1"/>
          <p:nvPr/>
        </p:nvSpPr>
        <p:spPr>
          <a:xfrm>
            <a:off x="654642" y="5282631"/>
            <a:ext cx="777677" cy="461665"/>
          </a:xfrm>
          <a:prstGeom prst="rect">
            <a:avLst/>
          </a:prstGeom>
          <a:noFill/>
        </p:spPr>
        <p:txBody>
          <a:bodyPr wrap="none" rtlCol="0">
            <a:spAutoFit/>
          </a:bodyPr>
          <a:lstStyle/>
          <a:p>
            <a:r>
              <a:rPr lang="en-GB" sz="2400" dirty="0">
                <a:solidFill>
                  <a:srgbClr val="208790"/>
                </a:solidFill>
              </a:rPr>
              <a:t>Date</a:t>
            </a:r>
            <a:endParaRPr lang="en-US" sz="2400" dirty="0">
              <a:solidFill>
                <a:srgbClr val="208790"/>
              </a:solidFill>
            </a:endParaRPr>
          </a:p>
        </p:txBody>
      </p:sp>
      <p:sp>
        <p:nvSpPr>
          <p:cNvPr id="13" name="TextBox 12"/>
          <p:cNvSpPr txBox="1"/>
          <p:nvPr/>
        </p:nvSpPr>
        <p:spPr>
          <a:xfrm>
            <a:off x="3928358" y="5127288"/>
            <a:ext cx="3127178" cy="461665"/>
          </a:xfrm>
          <a:prstGeom prst="rect">
            <a:avLst/>
          </a:prstGeom>
          <a:noFill/>
        </p:spPr>
        <p:txBody>
          <a:bodyPr wrap="none" rtlCol="0">
            <a:spAutoFit/>
          </a:bodyPr>
          <a:lstStyle/>
          <a:p>
            <a:r>
              <a:rPr lang="en-GB" sz="2400" dirty="0">
                <a:solidFill>
                  <a:srgbClr val="208790"/>
                </a:solidFill>
              </a:rPr>
              <a:t>Thesis/dissertation title</a:t>
            </a:r>
            <a:endParaRPr lang="en-US" sz="2400" dirty="0">
              <a:solidFill>
                <a:srgbClr val="208790"/>
              </a:solidFill>
            </a:endParaRPr>
          </a:p>
        </p:txBody>
      </p:sp>
      <p:sp>
        <p:nvSpPr>
          <p:cNvPr id="14" name="TextBox 13"/>
          <p:cNvSpPr txBox="1"/>
          <p:nvPr/>
        </p:nvSpPr>
        <p:spPr>
          <a:xfrm>
            <a:off x="1656715" y="3056169"/>
            <a:ext cx="1476035" cy="461665"/>
          </a:xfrm>
          <a:prstGeom prst="rect">
            <a:avLst/>
          </a:prstGeom>
          <a:noFill/>
        </p:spPr>
        <p:txBody>
          <a:bodyPr wrap="none" rtlCol="0">
            <a:spAutoFit/>
          </a:bodyPr>
          <a:lstStyle/>
          <a:p>
            <a:r>
              <a:rPr lang="en-GB" sz="2400" dirty="0">
                <a:solidFill>
                  <a:srgbClr val="208790"/>
                </a:solidFill>
              </a:rPr>
              <a:t>Institution</a:t>
            </a:r>
            <a:endParaRPr lang="en-US" sz="2400" dirty="0">
              <a:solidFill>
                <a:srgbClr val="208790"/>
              </a:solidFill>
            </a:endParaRPr>
          </a:p>
        </p:txBody>
      </p:sp>
      <p:sp>
        <p:nvSpPr>
          <p:cNvPr id="15" name="TextBox 14"/>
          <p:cNvSpPr txBox="1"/>
          <p:nvPr/>
        </p:nvSpPr>
        <p:spPr>
          <a:xfrm>
            <a:off x="6678518" y="4273306"/>
            <a:ext cx="1103059" cy="400110"/>
          </a:xfrm>
          <a:prstGeom prst="rect">
            <a:avLst/>
          </a:prstGeom>
          <a:noFill/>
        </p:spPr>
        <p:txBody>
          <a:bodyPr wrap="none" rtlCol="0">
            <a:spAutoFit/>
          </a:bodyPr>
          <a:lstStyle/>
          <a:p>
            <a:r>
              <a:rPr lang="en-AU" sz="2000" dirty="0"/>
              <a:t>Australia</a:t>
            </a:r>
            <a:endParaRPr lang="en-US" sz="2000" dirty="0"/>
          </a:p>
        </p:txBody>
      </p:sp>
      <p:sp>
        <p:nvSpPr>
          <p:cNvPr id="16" name="TextBox 15"/>
          <p:cNvSpPr txBox="1"/>
          <p:nvPr/>
        </p:nvSpPr>
        <p:spPr>
          <a:xfrm>
            <a:off x="6605343" y="3876800"/>
            <a:ext cx="1249411" cy="461665"/>
          </a:xfrm>
          <a:prstGeom prst="rect">
            <a:avLst/>
          </a:prstGeom>
          <a:noFill/>
        </p:spPr>
        <p:txBody>
          <a:bodyPr wrap="none" rtlCol="0">
            <a:spAutoFit/>
          </a:bodyPr>
          <a:lstStyle/>
          <a:p>
            <a:r>
              <a:rPr lang="en-GB" sz="2400" dirty="0">
                <a:solidFill>
                  <a:srgbClr val="208790"/>
                </a:solidFill>
              </a:rPr>
              <a:t>Location</a:t>
            </a:r>
            <a:endParaRPr lang="en-US" sz="2400" dirty="0">
              <a:solidFill>
                <a:srgbClr val="208790"/>
              </a:solidFill>
            </a:endParaRPr>
          </a:p>
        </p:txBody>
      </p:sp>
      <p:sp>
        <p:nvSpPr>
          <p:cNvPr id="18" name="TextBox 17"/>
          <p:cNvSpPr txBox="1"/>
          <p:nvPr/>
        </p:nvSpPr>
        <p:spPr>
          <a:xfrm>
            <a:off x="1830887" y="4064096"/>
            <a:ext cx="3117410" cy="461665"/>
          </a:xfrm>
          <a:prstGeom prst="rect">
            <a:avLst/>
          </a:prstGeom>
          <a:noFill/>
        </p:spPr>
        <p:txBody>
          <a:bodyPr wrap="none" rtlCol="0">
            <a:spAutoFit/>
          </a:bodyPr>
          <a:lstStyle/>
          <a:p>
            <a:r>
              <a:rPr lang="en-GB" sz="2400" dirty="0">
                <a:solidFill>
                  <a:srgbClr val="208790"/>
                </a:solidFill>
              </a:rPr>
              <a:t>Thesis/dissertation info</a:t>
            </a:r>
            <a:endParaRPr lang="en-US" sz="2400" dirty="0">
              <a:solidFill>
                <a:srgbClr val="208790"/>
              </a:solidFill>
            </a:endParaRPr>
          </a:p>
        </p:txBody>
      </p:sp>
    </p:spTree>
    <p:extLst>
      <p:ext uri="{BB962C8B-B14F-4D97-AF65-F5344CB8AC3E}">
        <p14:creationId xmlns:p14="http://schemas.microsoft.com/office/powerpoint/2010/main" val="2864580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2865627"/>
            <a:ext cx="8174708" cy="1569660"/>
          </a:xfrm>
          <a:prstGeom prst="rect">
            <a:avLst/>
          </a:prstGeom>
          <a:noFill/>
        </p:spPr>
        <p:txBody>
          <a:bodyPr wrap="square" rtlCol="0">
            <a:spAutoFit/>
          </a:bodyPr>
          <a:lstStyle/>
          <a:p>
            <a:r>
              <a:rPr lang="en-NZ" sz="2400" kern="100" dirty="0">
                <a:effectLst/>
                <a:ea typeface="Calibri" panose="020F0502020204030204" pitchFamily="34" charset="0"/>
                <a:cs typeface="Times New Roman" panose="02020603050405020304" pitchFamily="18" charset="0"/>
              </a:rPr>
              <a:t>Moy, A. (2019). </a:t>
            </a:r>
            <a:r>
              <a:rPr lang="en-NZ" sz="2400" i="1" kern="100" dirty="0">
                <a:effectLst/>
                <a:ea typeface="Calibri" panose="020F0502020204030204" pitchFamily="34" charset="0"/>
                <a:cs typeface="Times New Roman" panose="02020603050405020304" pitchFamily="18" charset="0"/>
              </a:rPr>
              <a:t>Maternal holding and the storying of the mother/child ‘us’: A collaborative multimodal inquiry</a:t>
            </a:r>
            <a:r>
              <a:rPr lang="en-NZ" sz="2400" kern="100" dirty="0">
                <a:effectLst/>
                <a:ea typeface="Calibri" panose="020F0502020204030204" pitchFamily="34" charset="0"/>
                <a:cs typeface="Times New Roman" panose="02020603050405020304" pitchFamily="18" charset="0"/>
              </a:rPr>
              <a:t> [Unpublished doctoral dissertation]. The MIECAT Institute, Australia.</a:t>
            </a:r>
          </a:p>
        </p:txBody>
      </p:sp>
      <p:sp>
        <p:nvSpPr>
          <p:cNvPr id="5" name="TextBox 4"/>
          <p:cNvSpPr txBox="1"/>
          <p:nvPr/>
        </p:nvSpPr>
        <p:spPr>
          <a:xfrm>
            <a:off x="554520" y="1670773"/>
            <a:ext cx="8241167" cy="954107"/>
          </a:xfrm>
          <a:prstGeom prst="rect">
            <a:avLst/>
          </a:prstGeom>
          <a:noFill/>
        </p:spPr>
        <p:txBody>
          <a:bodyPr wrap="none" rtlCol="0">
            <a:spAutoFit/>
          </a:bodyPr>
          <a:lstStyle/>
          <a:p>
            <a:r>
              <a:rPr lang="en-GB" sz="2800" b="1" dirty="0">
                <a:solidFill>
                  <a:srgbClr val="208790"/>
                </a:solidFill>
              </a:rPr>
              <a:t>Answer: </a:t>
            </a:r>
            <a:r>
              <a:rPr lang="en-GB" sz="2800" dirty="0">
                <a:solidFill>
                  <a:srgbClr val="208790"/>
                </a:solidFill>
              </a:rPr>
              <a:t>Author’s name, Date, </a:t>
            </a:r>
            <a:r>
              <a:rPr lang="en-GB" sz="2800" i="1" dirty="0">
                <a:solidFill>
                  <a:srgbClr val="208790"/>
                </a:solidFill>
              </a:rPr>
              <a:t>Thesis/dissertation title</a:t>
            </a:r>
            <a:r>
              <a:rPr lang="en-GB" sz="2800" dirty="0">
                <a:solidFill>
                  <a:srgbClr val="208790"/>
                </a:solidFill>
              </a:rPr>
              <a:t>, </a:t>
            </a:r>
            <a:br>
              <a:rPr lang="en-GB" sz="2800" dirty="0">
                <a:solidFill>
                  <a:srgbClr val="208790"/>
                </a:solidFill>
              </a:rPr>
            </a:br>
            <a:r>
              <a:rPr lang="en-GB" sz="2800" dirty="0">
                <a:solidFill>
                  <a:srgbClr val="208790"/>
                </a:solidFill>
              </a:rPr>
              <a:t>Thesis/dissertation info, Institution, Location. </a:t>
            </a:r>
            <a:endParaRPr lang="en-US" sz="2800" dirty="0">
              <a:solidFill>
                <a:srgbClr val="208790"/>
              </a:solidFill>
            </a:endParaRPr>
          </a:p>
        </p:txBody>
      </p:sp>
    </p:spTree>
    <p:extLst>
      <p:ext uri="{BB962C8B-B14F-4D97-AF65-F5344CB8AC3E}">
        <p14:creationId xmlns:p14="http://schemas.microsoft.com/office/powerpoint/2010/main" val="587562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642" y="491978"/>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10</a:t>
            </a:r>
          </a:p>
        </p:txBody>
      </p:sp>
      <p:sp>
        <p:nvSpPr>
          <p:cNvPr id="5" name="TextBox 4"/>
          <p:cNvSpPr txBox="1"/>
          <p:nvPr/>
        </p:nvSpPr>
        <p:spPr>
          <a:xfrm>
            <a:off x="554520" y="1582867"/>
            <a:ext cx="8008218" cy="523220"/>
          </a:xfrm>
          <a:prstGeom prst="rect">
            <a:avLst/>
          </a:prstGeom>
          <a:noFill/>
        </p:spPr>
        <p:txBody>
          <a:bodyPr wrap="none" rtlCol="0">
            <a:spAutoFit/>
          </a:bodyPr>
          <a:lstStyle/>
          <a:p>
            <a:r>
              <a:rPr lang="en-GB" sz="2800" dirty="0">
                <a:solidFill>
                  <a:srgbClr val="208790"/>
                </a:solidFill>
              </a:rPr>
              <a:t>How should the publisher information be referenced?</a:t>
            </a:r>
            <a:endParaRPr lang="en-US" sz="2800" dirty="0">
              <a:solidFill>
                <a:srgbClr val="208790"/>
              </a:solidFill>
            </a:endParaRPr>
          </a:p>
        </p:txBody>
      </p:sp>
      <p:sp>
        <p:nvSpPr>
          <p:cNvPr id="9" name="TextBox 8"/>
          <p:cNvSpPr txBox="1"/>
          <p:nvPr/>
        </p:nvSpPr>
        <p:spPr>
          <a:xfrm>
            <a:off x="1174385" y="2514420"/>
            <a:ext cx="6792055" cy="461665"/>
          </a:xfrm>
          <a:prstGeom prst="rect">
            <a:avLst/>
          </a:prstGeom>
          <a:noFill/>
        </p:spPr>
        <p:txBody>
          <a:bodyPr wrap="square" rtlCol="0">
            <a:spAutoFit/>
          </a:bodyPr>
          <a:lstStyle/>
          <a:p>
            <a:r>
              <a:rPr lang="en-GB" sz="2400" dirty="0">
                <a:solidFill>
                  <a:srgbClr val="208790"/>
                </a:solidFill>
              </a:rPr>
              <a:t>A. </a:t>
            </a:r>
            <a:r>
              <a:rPr lang="en-US" sz="2400" dirty="0">
                <a:solidFill>
                  <a:srgbClr val="208790"/>
                </a:solidFill>
              </a:rPr>
              <a:t> </a:t>
            </a:r>
            <a:r>
              <a:rPr lang="en-AU" sz="2400" dirty="0"/>
              <a:t>Sage.</a:t>
            </a:r>
          </a:p>
        </p:txBody>
      </p:sp>
      <p:sp>
        <p:nvSpPr>
          <p:cNvPr id="10" name="TextBox 9"/>
          <p:cNvSpPr txBox="1"/>
          <p:nvPr/>
        </p:nvSpPr>
        <p:spPr>
          <a:xfrm>
            <a:off x="1174385" y="4422147"/>
            <a:ext cx="6792055" cy="461665"/>
          </a:xfrm>
          <a:prstGeom prst="rect">
            <a:avLst/>
          </a:prstGeom>
          <a:noFill/>
        </p:spPr>
        <p:txBody>
          <a:bodyPr wrap="square" rtlCol="0">
            <a:spAutoFit/>
          </a:bodyPr>
          <a:lstStyle/>
          <a:p>
            <a:r>
              <a:rPr lang="en-GB" sz="2400" dirty="0">
                <a:solidFill>
                  <a:srgbClr val="208790"/>
                </a:solidFill>
              </a:rPr>
              <a:t>C. </a:t>
            </a:r>
            <a:r>
              <a:rPr lang="en-AU" sz="2400" dirty="0"/>
              <a:t>Sage Publications.</a:t>
            </a:r>
          </a:p>
        </p:txBody>
      </p:sp>
      <p:sp>
        <p:nvSpPr>
          <p:cNvPr id="11" name="TextBox 10"/>
          <p:cNvSpPr txBox="1"/>
          <p:nvPr/>
        </p:nvSpPr>
        <p:spPr>
          <a:xfrm>
            <a:off x="1174385" y="3427241"/>
            <a:ext cx="6792055" cy="461665"/>
          </a:xfrm>
          <a:prstGeom prst="rect">
            <a:avLst/>
          </a:prstGeom>
          <a:noFill/>
        </p:spPr>
        <p:txBody>
          <a:bodyPr wrap="square" rtlCol="0">
            <a:spAutoFit/>
          </a:bodyPr>
          <a:lstStyle/>
          <a:p>
            <a:r>
              <a:rPr lang="en-GB" sz="2400" dirty="0">
                <a:solidFill>
                  <a:srgbClr val="208790"/>
                </a:solidFill>
              </a:rPr>
              <a:t>B.  </a:t>
            </a:r>
            <a:r>
              <a:rPr lang="en-AU" sz="2400" dirty="0"/>
              <a:t>Los Angeles, California, Sage Publications.</a:t>
            </a:r>
          </a:p>
        </p:txBody>
      </p:sp>
      <p:sp>
        <p:nvSpPr>
          <p:cNvPr id="12" name="TextBox 11"/>
          <p:cNvSpPr txBox="1"/>
          <p:nvPr/>
        </p:nvSpPr>
        <p:spPr>
          <a:xfrm>
            <a:off x="1174385" y="5436255"/>
            <a:ext cx="6792055" cy="461665"/>
          </a:xfrm>
          <a:prstGeom prst="rect">
            <a:avLst/>
          </a:prstGeom>
          <a:noFill/>
        </p:spPr>
        <p:txBody>
          <a:bodyPr wrap="square" rtlCol="0">
            <a:spAutoFit/>
          </a:bodyPr>
          <a:lstStyle/>
          <a:p>
            <a:r>
              <a:rPr lang="en-GB" sz="2400" dirty="0">
                <a:solidFill>
                  <a:srgbClr val="208790"/>
                </a:solidFill>
              </a:rPr>
              <a:t>D.  </a:t>
            </a:r>
            <a:r>
              <a:rPr lang="en-AU" sz="2400" dirty="0"/>
              <a:t>Los Angeles, CA: Sage Publications.</a:t>
            </a:r>
          </a:p>
        </p:txBody>
      </p:sp>
    </p:spTree>
    <p:extLst>
      <p:ext uri="{BB962C8B-B14F-4D97-AF65-F5344CB8AC3E}">
        <p14:creationId xmlns:p14="http://schemas.microsoft.com/office/powerpoint/2010/main" val="368704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1583006"/>
            <a:ext cx="1781513"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A </a:t>
            </a:r>
            <a:endParaRPr lang="en-US" sz="2800" dirty="0">
              <a:solidFill>
                <a:srgbClr val="208790"/>
              </a:solidFill>
            </a:endParaRPr>
          </a:p>
        </p:txBody>
      </p:sp>
      <p:sp>
        <p:nvSpPr>
          <p:cNvPr id="5" name="TextBox 4"/>
          <p:cNvSpPr txBox="1"/>
          <p:nvPr/>
        </p:nvSpPr>
        <p:spPr>
          <a:xfrm>
            <a:off x="554520" y="2208003"/>
            <a:ext cx="6792055" cy="461665"/>
          </a:xfrm>
          <a:prstGeom prst="rect">
            <a:avLst/>
          </a:prstGeom>
          <a:noFill/>
        </p:spPr>
        <p:txBody>
          <a:bodyPr wrap="square" rtlCol="0">
            <a:spAutoFit/>
          </a:bodyPr>
          <a:lstStyle/>
          <a:p>
            <a:r>
              <a:rPr lang="en-AU" sz="2400" dirty="0"/>
              <a:t>Sage.</a:t>
            </a:r>
          </a:p>
        </p:txBody>
      </p:sp>
      <p:sp>
        <p:nvSpPr>
          <p:cNvPr id="8" name="TextBox 7"/>
          <p:cNvSpPr txBox="1"/>
          <p:nvPr/>
        </p:nvSpPr>
        <p:spPr>
          <a:xfrm>
            <a:off x="3058807" y="3461424"/>
            <a:ext cx="5563094" cy="1538883"/>
          </a:xfrm>
          <a:prstGeom prst="rect">
            <a:avLst/>
          </a:prstGeom>
          <a:noFill/>
        </p:spPr>
        <p:txBody>
          <a:bodyPr wrap="square" rtlCol="0">
            <a:spAutoFit/>
          </a:bodyPr>
          <a:lstStyle/>
          <a:p>
            <a:pPr>
              <a:spcAft>
                <a:spcPts val="600"/>
              </a:spcAft>
            </a:pPr>
            <a:r>
              <a:rPr lang="en-US" sz="2000" dirty="0"/>
              <a:t>Note that in APAv6 locations had to be listed before the publisher name: London, UK: Jessica Kingsley.</a:t>
            </a:r>
          </a:p>
          <a:p>
            <a:pPr>
              <a:spcBef>
                <a:spcPts val="600"/>
              </a:spcBef>
              <a:spcAft>
                <a:spcPts val="600"/>
              </a:spcAft>
            </a:pPr>
            <a:r>
              <a:rPr lang="en-US" sz="2200" dirty="0">
                <a:solidFill>
                  <a:srgbClr val="208790"/>
                </a:solidFill>
              </a:rPr>
              <a:t>This has now been dropped in APAv7 and location needs to be used – Jessica Kingsley.</a:t>
            </a:r>
          </a:p>
        </p:txBody>
      </p:sp>
      <p:pic>
        <p:nvPicPr>
          <p:cNvPr id="3" name="Picture 2" descr="Text&#10;&#10;Description automatically generated">
            <a:extLst>
              <a:ext uri="{FF2B5EF4-FFF2-40B4-BE49-F238E27FC236}">
                <a16:creationId xmlns:a16="http://schemas.microsoft.com/office/drawing/2014/main" id="{D91B3BAA-4BE3-5146-B407-EA8B1051AA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00000">
            <a:off x="422727" y="3208719"/>
            <a:ext cx="2463800" cy="1663700"/>
          </a:xfrm>
          <a:prstGeom prst="rect">
            <a:avLst/>
          </a:prstGeom>
        </p:spPr>
      </p:pic>
    </p:spTree>
    <p:extLst>
      <p:ext uri="{BB962C8B-B14F-4D97-AF65-F5344CB8AC3E}">
        <p14:creationId xmlns:p14="http://schemas.microsoft.com/office/powerpoint/2010/main" val="324611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5789" y="3363429"/>
            <a:ext cx="7485087" cy="1677382"/>
          </a:xfrm>
          <a:prstGeom prst="rect">
            <a:avLst/>
          </a:prstGeom>
          <a:noFill/>
        </p:spPr>
        <p:txBody>
          <a:bodyPr wrap="square" rtlCol="0">
            <a:spAutoFit/>
          </a:bodyPr>
          <a:lstStyle/>
          <a:p>
            <a:pPr algn="ctr"/>
            <a:r>
              <a:rPr lang="en-GB" sz="1400" dirty="0"/>
              <a:t>© Vic Segedin, Dragonfly Design Co Ltd, 2024</a:t>
            </a:r>
          </a:p>
          <a:p>
            <a:pPr algn="ctr"/>
            <a:endParaRPr lang="en-GB" sz="1400" dirty="0"/>
          </a:p>
          <a:p>
            <a:pPr algn="ctr">
              <a:spcAft>
                <a:spcPts val="600"/>
              </a:spcAft>
            </a:pPr>
            <a:r>
              <a:rPr lang="en-GB" sz="1400" dirty="0"/>
              <a:t>All rights reserved. No part of this </a:t>
            </a:r>
            <a:r>
              <a:rPr lang="en-GB" sz="1400" dirty="0" err="1"/>
              <a:t>Powerpoint</a:t>
            </a:r>
            <a:r>
              <a:rPr lang="en-GB" sz="1400" dirty="0"/>
              <a:t> document may be reproduced or transmitted in any form or by any means, electronic or mechanical, including photocopy, recording or any other information storage and retrieval system without prior permission in writing from the publisher.</a:t>
            </a:r>
          </a:p>
          <a:p>
            <a:pPr algn="ctr"/>
            <a:r>
              <a:rPr lang="en-GB" sz="1400" dirty="0"/>
              <a:t>If you would like to use it for educational purposes please first contact </a:t>
            </a:r>
            <a:br>
              <a:rPr lang="en-GB" sz="1400" dirty="0"/>
            </a:br>
            <a:r>
              <a:rPr lang="en-GB" sz="1400" dirty="0"/>
              <a:t>Vic Segedin at </a:t>
            </a:r>
            <a:r>
              <a:rPr lang="en-GB" sz="1400" dirty="0" err="1"/>
              <a:t>vic.segedin@gmail.com</a:t>
            </a:r>
            <a:endParaRPr lang="en-GB" sz="1400" baseline="30000" dirty="0"/>
          </a:p>
        </p:txBody>
      </p:sp>
      <p:sp>
        <p:nvSpPr>
          <p:cNvPr id="9" name="TextBox 8">
            <a:extLst>
              <a:ext uri="{FF2B5EF4-FFF2-40B4-BE49-F238E27FC236}">
                <a16:creationId xmlns:a16="http://schemas.microsoft.com/office/drawing/2014/main" id="{DA02610D-BCD4-E041-851C-D3273BB99AF1}"/>
              </a:ext>
            </a:extLst>
          </p:cNvPr>
          <p:cNvSpPr txBox="1"/>
          <p:nvPr/>
        </p:nvSpPr>
        <p:spPr>
          <a:xfrm>
            <a:off x="175453" y="1994296"/>
            <a:ext cx="8814865" cy="923330"/>
          </a:xfrm>
          <a:prstGeom prst="rect">
            <a:avLst/>
          </a:prstGeom>
        </p:spPr>
        <p:txBody>
          <a:bodyPr wrap="square" rtlCol="0">
            <a:spAutoFit/>
          </a:bodyPr>
          <a:lstStyle/>
          <a:p>
            <a:pPr algn="ctr">
              <a:spcAft>
                <a:spcPts val="600"/>
              </a:spcAft>
            </a:pPr>
            <a:r>
              <a:rPr lang="en-US" sz="5400" dirty="0">
                <a:solidFill>
                  <a:srgbClr val="208790"/>
                </a:solidFill>
              </a:rPr>
              <a:t>The  APAv7 Quiz!</a:t>
            </a:r>
          </a:p>
        </p:txBody>
      </p:sp>
      <p:pic>
        <p:nvPicPr>
          <p:cNvPr id="10" name="Picture 9" descr="Logo&#10;&#10;Description automatically generated">
            <a:extLst>
              <a:ext uri="{FF2B5EF4-FFF2-40B4-BE49-F238E27FC236}">
                <a16:creationId xmlns:a16="http://schemas.microsoft.com/office/drawing/2014/main" id="{B4A186BD-7FCD-8344-B0C4-F479080D08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60000">
            <a:off x="2735944" y="1435036"/>
            <a:ext cx="2661557" cy="669574"/>
          </a:xfrm>
          <a:prstGeom prst="rect">
            <a:avLst/>
          </a:prstGeom>
        </p:spPr>
      </p:pic>
      <p:pic>
        <p:nvPicPr>
          <p:cNvPr id="11" name="Picture 10" descr="Icon&#10;&#10;Description automatically generated">
            <a:extLst>
              <a:ext uri="{FF2B5EF4-FFF2-40B4-BE49-F238E27FC236}">
                <a16:creationId xmlns:a16="http://schemas.microsoft.com/office/drawing/2014/main" id="{9CBD624B-6D15-D443-B39F-CFDD096E3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364" y="2489464"/>
            <a:ext cx="596900" cy="673100"/>
          </a:xfrm>
          <a:prstGeom prst="rect">
            <a:avLst/>
          </a:prstGeom>
        </p:spPr>
      </p:pic>
    </p:spTree>
    <p:extLst>
      <p:ext uri="{BB962C8B-B14F-4D97-AF65-F5344CB8AC3E}">
        <p14:creationId xmlns:p14="http://schemas.microsoft.com/office/powerpoint/2010/main" val="212006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2268" y="1590798"/>
            <a:ext cx="7172541"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The initials come after the family name</a:t>
            </a:r>
            <a:endParaRPr lang="en-US" sz="2800" dirty="0">
              <a:solidFill>
                <a:srgbClr val="208790"/>
              </a:solidFill>
            </a:endParaRPr>
          </a:p>
        </p:txBody>
      </p:sp>
      <p:sp>
        <p:nvSpPr>
          <p:cNvPr id="6" name="TextBox 5"/>
          <p:cNvSpPr txBox="1"/>
          <p:nvPr/>
        </p:nvSpPr>
        <p:spPr>
          <a:xfrm>
            <a:off x="552268" y="2339370"/>
            <a:ext cx="7470187" cy="461665"/>
          </a:xfrm>
          <a:prstGeom prst="rect">
            <a:avLst/>
          </a:prstGeom>
          <a:noFill/>
        </p:spPr>
        <p:txBody>
          <a:bodyPr wrap="none" rtlCol="0">
            <a:spAutoFit/>
          </a:bodyPr>
          <a:lstStyle/>
          <a:p>
            <a:r>
              <a:rPr lang="en-AU" sz="2400" dirty="0" err="1">
                <a:solidFill>
                  <a:srgbClr val="208790"/>
                </a:solidFill>
              </a:rPr>
              <a:t>Barone</a:t>
            </a:r>
            <a:r>
              <a:rPr lang="en-AU" sz="2400" dirty="0">
                <a:solidFill>
                  <a:srgbClr val="208790"/>
                </a:solidFill>
              </a:rPr>
              <a:t>, T. </a:t>
            </a:r>
            <a:r>
              <a:rPr lang="en-AU" sz="2400" dirty="0"/>
              <a:t>&amp; </a:t>
            </a:r>
            <a:r>
              <a:rPr lang="en-AU" sz="2400" dirty="0">
                <a:solidFill>
                  <a:srgbClr val="208790"/>
                </a:solidFill>
              </a:rPr>
              <a:t>Eisner, E.W. </a:t>
            </a:r>
            <a:r>
              <a:rPr lang="en-AU" sz="2400" dirty="0"/>
              <a:t>(2012). </a:t>
            </a:r>
            <a:r>
              <a:rPr lang="en-AU" sz="2400" i="1" dirty="0"/>
              <a:t>Arts based research</a:t>
            </a:r>
            <a:r>
              <a:rPr lang="en-AU" sz="2400" dirty="0"/>
              <a:t>. Sage.</a:t>
            </a:r>
          </a:p>
        </p:txBody>
      </p:sp>
    </p:spTree>
    <p:extLst>
      <p:ext uri="{BB962C8B-B14F-4D97-AF65-F5344CB8AC3E}">
        <p14:creationId xmlns:p14="http://schemas.microsoft.com/office/powerpoint/2010/main" val="1852916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520" y="4245991"/>
            <a:ext cx="7849251" cy="1938992"/>
          </a:xfrm>
          <a:prstGeom prst="rect">
            <a:avLst/>
          </a:prstGeom>
          <a:noFill/>
        </p:spPr>
        <p:txBody>
          <a:bodyPr wrap="square" rtlCol="0">
            <a:spAutoFit/>
          </a:bodyPr>
          <a:lstStyle/>
          <a:p>
            <a:r>
              <a:rPr lang="en-AU" sz="2400" dirty="0" err="1"/>
              <a:t>Kalmanowitz</a:t>
            </a:r>
            <a:r>
              <a:rPr lang="en-AU" sz="2400" dirty="0"/>
              <a:t>, D., Potash J.S., &amp; Chan, S.M. (2012). </a:t>
            </a:r>
            <a:r>
              <a:rPr lang="en-AU" sz="2400" i="1" dirty="0"/>
              <a:t>Critical themes of art therapy in Asia</a:t>
            </a:r>
            <a:r>
              <a:rPr lang="en-AU" sz="2400" dirty="0"/>
              <a:t>. In </a:t>
            </a:r>
            <a:r>
              <a:rPr lang="en-US" sz="2400" dirty="0"/>
              <a:t>D. </a:t>
            </a:r>
            <a:r>
              <a:rPr lang="en-US" sz="2400" dirty="0" err="1"/>
              <a:t>Kalmanowitz</a:t>
            </a:r>
            <a:r>
              <a:rPr lang="en-US" sz="2400" dirty="0"/>
              <a:t>, J.S. Potash, &amp; S.M. Chan (Eds.), </a:t>
            </a:r>
            <a:r>
              <a:rPr lang="en-US" sz="2400" i="1" dirty="0"/>
              <a:t>Art therapy in Asia: To the bone, or wrapped in silk </a:t>
            </a:r>
            <a:r>
              <a:rPr lang="en-US" sz="2400" dirty="0"/>
              <a:t>(pp.35–50). Jessica Kingsley.</a:t>
            </a:r>
            <a:endParaRPr lang="en-AU" sz="2400" dirty="0"/>
          </a:p>
          <a:p>
            <a:endParaRPr lang="en-US" sz="2400" dirty="0"/>
          </a:p>
        </p:txBody>
      </p:sp>
      <p:sp>
        <p:nvSpPr>
          <p:cNvPr id="3" name="TextBox 2"/>
          <p:cNvSpPr txBox="1"/>
          <p:nvPr/>
        </p:nvSpPr>
        <p:spPr>
          <a:xfrm>
            <a:off x="554520" y="2683033"/>
            <a:ext cx="8012537" cy="1384995"/>
          </a:xfrm>
          <a:prstGeom prst="rect">
            <a:avLst/>
          </a:prstGeom>
          <a:noFill/>
        </p:spPr>
        <p:txBody>
          <a:bodyPr wrap="square" rtlCol="0">
            <a:spAutoFit/>
          </a:bodyPr>
          <a:lstStyle/>
          <a:p>
            <a:r>
              <a:rPr lang="en-GB" sz="2800" dirty="0">
                <a:solidFill>
                  <a:srgbClr val="208790"/>
                </a:solidFill>
              </a:rPr>
              <a:t>The initials come after the family name when referencing a chapter in a book. However, in the case of the book’s editors’ names, the initials appear first.</a:t>
            </a:r>
            <a:endParaRPr lang="en-US" sz="2800" dirty="0">
              <a:solidFill>
                <a:srgbClr val="208790"/>
              </a:solidFill>
            </a:endParaRPr>
          </a:p>
        </p:txBody>
      </p:sp>
      <p:pic>
        <p:nvPicPr>
          <p:cNvPr id="5" name="Picture 4" descr="Warning-Inconsistency-whit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40000">
            <a:off x="431785" y="499928"/>
            <a:ext cx="3601906" cy="2000333"/>
          </a:xfrm>
          <a:prstGeom prst="rect">
            <a:avLst/>
          </a:prstGeom>
        </p:spPr>
      </p:pic>
    </p:spTree>
    <p:extLst>
      <p:ext uri="{BB962C8B-B14F-4D97-AF65-F5344CB8AC3E}">
        <p14:creationId xmlns:p14="http://schemas.microsoft.com/office/powerpoint/2010/main" val="299629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608250"/>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2</a:t>
            </a:r>
          </a:p>
        </p:txBody>
      </p:sp>
      <p:sp>
        <p:nvSpPr>
          <p:cNvPr id="3" name="TextBox 2"/>
          <p:cNvSpPr txBox="1"/>
          <p:nvPr/>
        </p:nvSpPr>
        <p:spPr>
          <a:xfrm>
            <a:off x="554520" y="2253958"/>
            <a:ext cx="6061083" cy="830997"/>
          </a:xfrm>
          <a:prstGeom prst="rect">
            <a:avLst/>
          </a:prstGeom>
          <a:noFill/>
        </p:spPr>
        <p:txBody>
          <a:bodyPr wrap="none" rtlCol="0">
            <a:spAutoFit/>
          </a:bodyPr>
          <a:lstStyle/>
          <a:p>
            <a:r>
              <a:rPr lang="en-GB" sz="2400" dirty="0" err="1"/>
              <a:t>McNiff</a:t>
            </a:r>
            <a:r>
              <a:rPr lang="en-GB" sz="2400" dirty="0"/>
              <a:t>, S. </a:t>
            </a:r>
            <a:r>
              <a:rPr lang="en-GB" sz="2400" i="1" dirty="0"/>
              <a:t>Arts-based research.</a:t>
            </a:r>
            <a:r>
              <a:rPr lang="en-GB" sz="2400" dirty="0"/>
              <a:t> Jessica Kingsley.</a:t>
            </a:r>
          </a:p>
          <a:p>
            <a:endParaRPr lang="en-US" sz="2400" dirty="0"/>
          </a:p>
        </p:txBody>
      </p:sp>
      <p:sp>
        <p:nvSpPr>
          <p:cNvPr id="5" name="TextBox 4"/>
          <p:cNvSpPr txBox="1"/>
          <p:nvPr/>
        </p:nvSpPr>
        <p:spPr>
          <a:xfrm>
            <a:off x="554520" y="1590281"/>
            <a:ext cx="5496826" cy="523220"/>
          </a:xfrm>
          <a:prstGeom prst="rect">
            <a:avLst/>
          </a:prstGeom>
          <a:noFill/>
        </p:spPr>
        <p:txBody>
          <a:bodyPr wrap="none" rtlCol="0">
            <a:spAutoFit/>
          </a:bodyPr>
          <a:lstStyle/>
          <a:p>
            <a:r>
              <a:rPr lang="en-GB" sz="2800" dirty="0">
                <a:solidFill>
                  <a:srgbClr val="208790"/>
                </a:solidFill>
              </a:rPr>
              <a:t>What is missing from this reference?</a:t>
            </a:r>
            <a:endParaRPr lang="en-US" sz="2800" dirty="0">
              <a:solidFill>
                <a:srgbClr val="208790"/>
              </a:solidFill>
            </a:endParaRPr>
          </a:p>
        </p:txBody>
      </p:sp>
    </p:spTree>
    <p:extLst>
      <p:ext uri="{BB962C8B-B14F-4D97-AF65-F5344CB8AC3E}">
        <p14:creationId xmlns:p14="http://schemas.microsoft.com/office/powerpoint/2010/main" val="321382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0" y="2255312"/>
            <a:ext cx="7014869" cy="830997"/>
          </a:xfrm>
          <a:prstGeom prst="rect">
            <a:avLst/>
          </a:prstGeom>
          <a:noFill/>
        </p:spPr>
        <p:txBody>
          <a:bodyPr wrap="none" rtlCol="0">
            <a:spAutoFit/>
          </a:bodyPr>
          <a:lstStyle/>
          <a:p>
            <a:r>
              <a:rPr lang="en-GB" sz="2400" dirty="0" err="1"/>
              <a:t>McNiff</a:t>
            </a:r>
            <a:r>
              <a:rPr lang="en-GB" sz="2400" dirty="0"/>
              <a:t>, S. </a:t>
            </a:r>
            <a:r>
              <a:rPr lang="en-GB" sz="2400" dirty="0">
                <a:solidFill>
                  <a:srgbClr val="208790"/>
                </a:solidFill>
              </a:rPr>
              <a:t>(2008). </a:t>
            </a:r>
            <a:r>
              <a:rPr lang="en-GB" sz="2400" i="1" dirty="0"/>
              <a:t>Arts-based research.</a:t>
            </a:r>
            <a:r>
              <a:rPr lang="en-GB" sz="2400" dirty="0"/>
              <a:t> Jessica Kingsley.</a:t>
            </a:r>
          </a:p>
          <a:p>
            <a:endParaRPr lang="en-US" sz="2400" dirty="0"/>
          </a:p>
        </p:txBody>
      </p:sp>
      <p:sp>
        <p:nvSpPr>
          <p:cNvPr id="5" name="TextBox 4"/>
          <p:cNvSpPr txBox="1"/>
          <p:nvPr/>
        </p:nvSpPr>
        <p:spPr>
          <a:xfrm>
            <a:off x="554520" y="1588932"/>
            <a:ext cx="2766591"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The date</a:t>
            </a:r>
            <a:endParaRPr lang="en-US" sz="2800" dirty="0">
              <a:solidFill>
                <a:srgbClr val="208790"/>
              </a:solidFill>
            </a:endParaRPr>
          </a:p>
        </p:txBody>
      </p:sp>
    </p:spTree>
    <p:extLst>
      <p:ext uri="{BB962C8B-B14F-4D97-AF65-F5344CB8AC3E}">
        <p14:creationId xmlns:p14="http://schemas.microsoft.com/office/powerpoint/2010/main" val="17015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608250"/>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3</a:t>
            </a:r>
          </a:p>
        </p:txBody>
      </p:sp>
      <p:sp>
        <p:nvSpPr>
          <p:cNvPr id="3" name="TextBox 2"/>
          <p:cNvSpPr txBox="1"/>
          <p:nvPr/>
        </p:nvSpPr>
        <p:spPr>
          <a:xfrm>
            <a:off x="554520" y="2756978"/>
            <a:ext cx="8034309" cy="1569660"/>
          </a:xfrm>
          <a:prstGeom prst="rect">
            <a:avLst/>
          </a:prstGeom>
          <a:noFill/>
        </p:spPr>
        <p:txBody>
          <a:bodyPr wrap="square" rtlCol="0">
            <a:spAutoFit/>
          </a:bodyPr>
          <a:lstStyle/>
          <a:p>
            <a:r>
              <a:rPr lang="en-AU" sz="2400" dirty="0"/>
              <a:t>McDermott, F, &amp; Meadows, G (2010) Society, mental health and illness In G Meadows, B Singh &amp; M Grigg (Eds) </a:t>
            </a:r>
            <a:r>
              <a:rPr lang="en-AU" sz="2400" i="1" dirty="0"/>
              <a:t>Mental health in Australia: Collaborative community practice</a:t>
            </a:r>
            <a:r>
              <a:rPr lang="en-AU" sz="2400" dirty="0"/>
              <a:t> (2nd ed) (pp3–11) Oxford University Press</a:t>
            </a:r>
          </a:p>
        </p:txBody>
      </p:sp>
      <p:sp>
        <p:nvSpPr>
          <p:cNvPr id="5" name="TextBox 4"/>
          <p:cNvSpPr txBox="1"/>
          <p:nvPr/>
        </p:nvSpPr>
        <p:spPr>
          <a:xfrm>
            <a:off x="554520" y="1590281"/>
            <a:ext cx="7958109" cy="954107"/>
          </a:xfrm>
          <a:prstGeom prst="rect">
            <a:avLst/>
          </a:prstGeom>
          <a:noFill/>
        </p:spPr>
        <p:txBody>
          <a:bodyPr wrap="square" rtlCol="0">
            <a:spAutoFit/>
          </a:bodyPr>
          <a:lstStyle/>
          <a:p>
            <a:r>
              <a:rPr lang="en-GB" sz="2800" dirty="0">
                <a:solidFill>
                  <a:srgbClr val="208790"/>
                </a:solidFill>
              </a:rPr>
              <a:t>How many full stops should there be in this reference and where?</a:t>
            </a:r>
            <a:endParaRPr lang="en-US" sz="2800" dirty="0">
              <a:solidFill>
                <a:srgbClr val="208790"/>
              </a:solidFill>
            </a:endParaRPr>
          </a:p>
        </p:txBody>
      </p:sp>
    </p:spTree>
    <p:extLst>
      <p:ext uri="{BB962C8B-B14F-4D97-AF65-F5344CB8AC3E}">
        <p14:creationId xmlns:p14="http://schemas.microsoft.com/office/powerpoint/2010/main" val="393823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521" y="1608503"/>
            <a:ext cx="7767767" cy="523220"/>
          </a:xfrm>
          <a:prstGeom prst="rect">
            <a:avLst/>
          </a:prstGeom>
          <a:noFill/>
        </p:spPr>
        <p:txBody>
          <a:bodyPr wrap="none" rtlCol="0">
            <a:spAutoFit/>
          </a:bodyPr>
          <a:lstStyle/>
          <a:p>
            <a:r>
              <a:rPr lang="en-GB" sz="2800" b="1" dirty="0">
                <a:solidFill>
                  <a:srgbClr val="208790"/>
                </a:solidFill>
              </a:rPr>
              <a:t>Answer:</a:t>
            </a:r>
            <a:r>
              <a:rPr lang="en-GB" sz="2800" dirty="0">
                <a:solidFill>
                  <a:srgbClr val="208790"/>
                </a:solidFill>
              </a:rPr>
              <a:t> 11 (and one comma after the book editors)</a:t>
            </a:r>
            <a:endParaRPr lang="en-US" sz="2800" dirty="0">
              <a:solidFill>
                <a:srgbClr val="208790"/>
              </a:solidFill>
            </a:endParaRPr>
          </a:p>
        </p:txBody>
      </p:sp>
      <p:sp>
        <p:nvSpPr>
          <p:cNvPr id="5" name="TextBox 4"/>
          <p:cNvSpPr txBox="1"/>
          <p:nvPr/>
        </p:nvSpPr>
        <p:spPr>
          <a:xfrm>
            <a:off x="554521" y="2308245"/>
            <a:ext cx="7767767" cy="1569660"/>
          </a:xfrm>
          <a:prstGeom prst="rect">
            <a:avLst/>
          </a:prstGeom>
          <a:noFill/>
        </p:spPr>
        <p:txBody>
          <a:bodyPr wrap="square" rtlCol="0">
            <a:spAutoFit/>
          </a:bodyPr>
          <a:lstStyle/>
          <a:p>
            <a:r>
              <a:rPr lang="en-AU" sz="2400" dirty="0"/>
              <a:t>McDermott, F</a:t>
            </a:r>
            <a:r>
              <a:rPr lang="en-AU" sz="2400" b="1" dirty="0">
                <a:solidFill>
                  <a:srgbClr val="208790"/>
                </a:solidFill>
              </a:rPr>
              <a:t>.</a:t>
            </a:r>
            <a:r>
              <a:rPr lang="en-AU" sz="2400" dirty="0"/>
              <a:t>, &amp; Meadows, G</a:t>
            </a:r>
            <a:r>
              <a:rPr lang="en-AU" sz="2400" b="1" dirty="0">
                <a:solidFill>
                  <a:srgbClr val="208790"/>
                </a:solidFill>
              </a:rPr>
              <a:t>.</a:t>
            </a:r>
            <a:r>
              <a:rPr lang="en-AU" sz="2400" dirty="0"/>
              <a:t> (2010)</a:t>
            </a:r>
            <a:r>
              <a:rPr lang="en-AU" sz="2400" b="1" dirty="0">
                <a:solidFill>
                  <a:srgbClr val="208790"/>
                </a:solidFill>
              </a:rPr>
              <a:t>.</a:t>
            </a:r>
            <a:r>
              <a:rPr lang="en-AU" sz="2400" dirty="0"/>
              <a:t> Society, mental health and illness. In G</a:t>
            </a:r>
            <a:r>
              <a:rPr lang="en-AU" sz="2400" b="1" dirty="0">
                <a:solidFill>
                  <a:srgbClr val="208790"/>
                </a:solidFill>
              </a:rPr>
              <a:t>.</a:t>
            </a:r>
            <a:r>
              <a:rPr lang="en-AU" sz="2400" dirty="0"/>
              <a:t> Meadows, B</a:t>
            </a:r>
            <a:r>
              <a:rPr lang="en-AU" sz="2400" b="1" dirty="0">
                <a:solidFill>
                  <a:srgbClr val="208790"/>
                </a:solidFill>
              </a:rPr>
              <a:t>.</a:t>
            </a:r>
            <a:r>
              <a:rPr lang="en-AU" sz="2400" dirty="0"/>
              <a:t> Singh &amp; M</a:t>
            </a:r>
            <a:r>
              <a:rPr lang="en-AU" sz="2400" b="1" dirty="0">
                <a:solidFill>
                  <a:srgbClr val="208790"/>
                </a:solidFill>
              </a:rPr>
              <a:t>.</a:t>
            </a:r>
            <a:r>
              <a:rPr lang="en-AU" sz="2400" dirty="0"/>
              <a:t> Grigg (Eds</a:t>
            </a:r>
            <a:r>
              <a:rPr lang="en-AU" sz="2400" b="1" dirty="0">
                <a:solidFill>
                  <a:srgbClr val="208790"/>
                </a:solidFill>
              </a:rPr>
              <a:t>.</a:t>
            </a:r>
            <a:r>
              <a:rPr lang="en-AU" sz="2400" dirty="0"/>
              <a:t>)</a:t>
            </a:r>
            <a:r>
              <a:rPr lang="en-AU" sz="2400" b="1" dirty="0">
                <a:solidFill>
                  <a:srgbClr val="208790"/>
                </a:solidFill>
              </a:rPr>
              <a:t>,</a:t>
            </a:r>
            <a:r>
              <a:rPr lang="en-AU" sz="2400" dirty="0">
                <a:solidFill>
                  <a:srgbClr val="208790"/>
                </a:solidFill>
              </a:rPr>
              <a:t> </a:t>
            </a:r>
            <a:r>
              <a:rPr lang="en-AU" sz="2400" i="1" dirty="0"/>
              <a:t>Mental health in Australia: Collaborative community practice</a:t>
            </a:r>
            <a:r>
              <a:rPr lang="en-AU" sz="2400" dirty="0"/>
              <a:t> (2nd ed</a:t>
            </a:r>
            <a:r>
              <a:rPr lang="en-AU" sz="2400" b="1" dirty="0">
                <a:solidFill>
                  <a:srgbClr val="208790"/>
                </a:solidFill>
              </a:rPr>
              <a:t>.</a:t>
            </a:r>
            <a:r>
              <a:rPr lang="en-AU" sz="2400" dirty="0"/>
              <a:t>) (pp</a:t>
            </a:r>
            <a:r>
              <a:rPr lang="en-AU" sz="2400" b="1" dirty="0">
                <a:solidFill>
                  <a:srgbClr val="208790"/>
                </a:solidFill>
              </a:rPr>
              <a:t>.</a:t>
            </a:r>
            <a:r>
              <a:rPr lang="en-AU" sz="2400" dirty="0"/>
              <a:t>3–11)</a:t>
            </a:r>
            <a:r>
              <a:rPr lang="en-AU" sz="2400" b="1" dirty="0">
                <a:solidFill>
                  <a:srgbClr val="208790"/>
                </a:solidFill>
              </a:rPr>
              <a:t>.</a:t>
            </a:r>
            <a:r>
              <a:rPr lang="en-AU" sz="2400" dirty="0"/>
              <a:t> Oxford University Press</a:t>
            </a:r>
            <a:r>
              <a:rPr lang="en-AU" sz="2400" b="1" dirty="0">
                <a:solidFill>
                  <a:srgbClr val="208790"/>
                </a:solidFill>
              </a:rPr>
              <a:t>.</a:t>
            </a:r>
          </a:p>
        </p:txBody>
      </p:sp>
      <p:pic>
        <p:nvPicPr>
          <p:cNvPr id="7" name="Picture 6" descr="Warning-Inconsistency-white.gif">
            <a:extLst>
              <a:ext uri="{FF2B5EF4-FFF2-40B4-BE49-F238E27FC236}">
                <a16:creationId xmlns:a16="http://schemas.microsoft.com/office/drawing/2014/main" id="{A69B737C-2C8A-CB4F-892E-2941AC54D6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40000">
            <a:off x="6517631" y="260452"/>
            <a:ext cx="2387309" cy="1325802"/>
          </a:xfrm>
          <a:prstGeom prst="rect">
            <a:avLst/>
          </a:prstGeom>
        </p:spPr>
      </p:pic>
    </p:spTree>
    <p:extLst>
      <p:ext uri="{BB962C8B-B14F-4D97-AF65-F5344CB8AC3E}">
        <p14:creationId xmlns:p14="http://schemas.microsoft.com/office/powerpoint/2010/main" val="291898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642" y="599306"/>
            <a:ext cx="7612938" cy="769441"/>
          </a:xfrm>
          <a:prstGeom prst="rect">
            <a:avLst/>
          </a:prstGeom>
          <a:noFill/>
        </p:spPr>
        <p:txBody>
          <a:bodyPr wrap="square" rtlCol="0">
            <a:spAutoFit/>
          </a:bodyPr>
          <a:lstStyle/>
          <a:p>
            <a:pPr algn="ctr">
              <a:spcAft>
                <a:spcPts val="600"/>
              </a:spcAft>
            </a:pPr>
            <a:r>
              <a:rPr lang="en-US" sz="4400" dirty="0">
                <a:solidFill>
                  <a:srgbClr val="208790"/>
                </a:solidFill>
              </a:rPr>
              <a:t>Question 4</a:t>
            </a:r>
          </a:p>
        </p:txBody>
      </p:sp>
      <p:sp>
        <p:nvSpPr>
          <p:cNvPr id="5" name="TextBox 4"/>
          <p:cNvSpPr txBox="1"/>
          <p:nvPr/>
        </p:nvSpPr>
        <p:spPr>
          <a:xfrm>
            <a:off x="554520" y="1581337"/>
            <a:ext cx="7612939" cy="954107"/>
          </a:xfrm>
          <a:prstGeom prst="rect">
            <a:avLst/>
          </a:prstGeom>
          <a:noFill/>
        </p:spPr>
        <p:txBody>
          <a:bodyPr wrap="square" rtlCol="0">
            <a:spAutoFit/>
          </a:bodyPr>
          <a:lstStyle/>
          <a:p>
            <a:r>
              <a:rPr lang="en-GB" sz="2800" dirty="0">
                <a:solidFill>
                  <a:srgbClr val="208790"/>
                </a:solidFill>
              </a:rPr>
              <a:t>How many words does a quote need to contain before it is indented in the text?</a:t>
            </a:r>
            <a:endParaRPr lang="en-US" sz="2800" dirty="0">
              <a:solidFill>
                <a:srgbClr val="208790"/>
              </a:solidFill>
            </a:endParaRPr>
          </a:p>
        </p:txBody>
      </p:sp>
    </p:spTree>
    <p:extLst>
      <p:ext uri="{BB962C8B-B14F-4D97-AF65-F5344CB8AC3E}">
        <p14:creationId xmlns:p14="http://schemas.microsoft.com/office/powerpoint/2010/main" val="1643852265"/>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28299</TotalTime>
  <Words>1429</Words>
  <Application>Microsoft Macintosh PowerPoint</Application>
  <PresentationFormat>On-screen Show (4:3)</PresentationFormat>
  <Paragraphs>102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Dragonfly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Segedin</dc:creator>
  <cp:lastModifiedBy>Vic Segedin</cp:lastModifiedBy>
  <cp:revision>72</cp:revision>
  <dcterms:created xsi:type="dcterms:W3CDTF">2013-10-17T19:54:23Z</dcterms:created>
  <dcterms:modified xsi:type="dcterms:W3CDTF">2024-03-20T02:38:04Z</dcterms:modified>
</cp:coreProperties>
</file>